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65" r:id="rId4"/>
    <p:sldId id="277" r:id="rId5"/>
    <p:sldId id="278" r:id="rId6"/>
    <p:sldId id="273" r:id="rId7"/>
    <p:sldId id="260" r:id="rId8"/>
    <p:sldId id="264" r:id="rId9"/>
    <p:sldId id="275" r:id="rId10"/>
    <p:sldId id="259" r:id="rId11"/>
    <p:sldId id="272" r:id="rId12"/>
  </p:sldIdLst>
  <p:sldSz cx="12192000" cy="6858000"/>
  <p:notesSz cx="6858000" cy="9296400"/>
  <p:embeddedFontLst>
    <p:embeddedFont>
      <p:font typeface="Alef" panose="00000500000000000000" pitchFamily="2" charset="-79"/>
      <p:regular r:id="rId14"/>
      <p:bold r:id="rId15"/>
    </p:embeddedFont>
    <p:embeddedFont>
      <p:font typeface="BN Barak" panose="02000000000000000000" pitchFamily="2" charset="-79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lvetica" panose="020B0604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md.org/images/stories/efmd/downloadables/TSB/Sustainable_Business_EN_Book-2018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78j1Co9QSrc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iw-I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https://www.efmd.org/images/stories/efmd/downloadables/TSB/Sustainable_Business_EN_Book-2018.pdf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Calibri"/>
              <a:buNone/>
            </a:pPr>
            <a:r>
              <a:rPr lang="iw-IL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https://www.youtube.com/watch?v=78j1Co9QSrc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461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877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13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192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google.com/document/d/1DQ3Vj58qziLmSgz5nUA2Enc3V3MFbbagn9rnXpLFmFE/ed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rot="10800000">
            <a:off x="-114275" y="-43600"/>
            <a:ext cx="65238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" y="0"/>
            <a:ext cx="52509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6615050" y="661150"/>
            <a:ext cx="5328000" cy="3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lef"/>
              <a:buNone/>
            </a:pPr>
            <a:r>
              <a:rPr lang="he-IL" sz="3000" b="1" dirty="0">
                <a:solidFill>
                  <a:schemeClr val="accent6"/>
                </a:solidFill>
                <a:latin typeface="Alef"/>
                <a:ea typeface="Alef"/>
                <a:cs typeface="Alef"/>
                <a:sym typeface="Alef"/>
              </a:rPr>
              <a:t>יעדי הפיתוח הבינלאומיים (</a:t>
            </a:r>
            <a:r>
              <a:rPr lang="en-US" sz="3000" b="1" dirty="0">
                <a:solidFill>
                  <a:schemeClr val="accent6"/>
                </a:solidFill>
                <a:latin typeface="Alef"/>
                <a:ea typeface="Alef"/>
                <a:cs typeface="Alef"/>
                <a:sym typeface="Alef"/>
              </a:rPr>
              <a:t>SDGS</a:t>
            </a:r>
            <a:r>
              <a:rPr lang="he-IL" sz="3000" b="1" dirty="0">
                <a:solidFill>
                  <a:schemeClr val="accent6"/>
                </a:solidFill>
                <a:latin typeface="Alef"/>
                <a:ea typeface="Alef"/>
                <a:cs typeface="Alef"/>
                <a:sym typeface="Alef"/>
              </a:rPr>
              <a:t>)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lef"/>
              <a:buNone/>
            </a:pPr>
            <a:endParaRPr lang="he-IL" sz="3000" b="1" i="0" u="none" strike="noStrike" cap="none" dirty="0">
              <a:solidFill>
                <a:schemeClr val="accent6"/>
              </a:solidFill>
              <a:latin typeface="Alef"/>
              <a:ea typeface="Alef"/>
              <a:cs typeface="Alef"/>
              <a:sym typeface="Alef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lef"/>
              <a:buNone/>
            </a:pPr>
            <a:r>
              <a:rPr lang="he-IL" sz="3000" b="1" dirty="0">
                <a:solidFill>
                  <a:schemeClr val="accent6"/>
                </a:solidFill>
                <a:latin typeface="Alef"/>
                <a:ea typeface="Alef"/>
                <a:cs typeface="Alef"/>
                <a:sym typeface="Alef"/>
              </a:rPr>
              <a:t>פורום רשויות מקומיות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lef"/>
              <a:buNone/>
            </a:pPr>
            <a:endParaRPr sz="3000" b="1" i="0" u="none" strike="noStrike" cap="none" dirty="0">
              <a:solidFill>
                <a:schemeClr val="accent6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8127397" y="6326900"/>
            <a:ext cx="393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 sz="1400" i="0" u="none" strike="noStrike" cap="none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פברואר 2018</a:t>
            </a:r>
            <a:endParaRPr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7" name="Google Shape;90;p13">
            <a:extLst>
              <a:ext uri="{FF2B5EF4-FFF2-40B4-BE49-F238E27FC236}">
                <a16:creationId xmlns:a16="http://schemas.microsoft.com/office/drawing/2014/main" id="{4F80940B-D749-40A6-9E47-F8B97E4D9EF1}"/>
              </a:ext>
            </a:extLst>
          </p:cNvPr>
          <p:cNvSpPr/>
          <p:nvPr/>
        </p:nvSpPr>
        <p:spPr>
          <a:xfrm>
            <a:off x="6729397" y="3429000"/>
            <a:ext cx="5328000" cy="3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lef"/>
              <a:buNone/>
            </a:pPr>
            <a:r>
              <a:rPr lang="he-IL" sz="3000" b="1" dirty="0">
                <a:solidFill>
                  <a:schemeClr val="accent6"/>
                </a:solidFill>
                <a:latin typeface="Alef"/>
                <a:ea typeface="Alef"/>
                <a:cs typeface="Alef"/>
                <a:sym typeface="Alef"/>
              </a:rPr>
              <a:t>ויקטור וייס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lef"/>
              <a:buNone/>
            </a:pPr>
            <a:r>
              <a:rPr lang="he-IL" sz="3000" b="1" dirty="0">
                <a:solidFill>
                  <a:schemeClr val="accent6"/>
                </a:solidFill>
                <a:latin typeface="Alef"/>
                <a:ea typeface="Alef"/>
                <a:cs typeface="Alef"/>
                <a:sym typeface="Alef"/>
              </a:rPr>
              <a:t>058-5045066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lef"/>
              <a:buNone/>
            </a:pPr>
            <a:endParaRPr lang="he-IL" sz="3000" b="1" i="0" u="none" strike="noStrike" cap="none" dirty="0">
              <a:solidFill>
                <a:schemeClr val="accent6"/>
              </a:solidFill>
              <a:latin typeface="Alef"/>
              <a:ea typeface="Alef"/>
              <a:cs typeface="Alef"/>
              <a:sym typeface="Alef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lef"/>
              <a:buNone/>
            </a:pPr>
            <a:endParaRPr sz="3000" b="1" i="0" u="none" strike="noStrike" cap="none" dirty="0">
              <a:solidFill>
                <a:schemeClr val="accent6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EAF99DD1-E272-4923-848A-E9B775C6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912" y="-102901"/>
            <a:ext cx="8477250" cy="6960901"/>
          </a:xfrm>
          <a:prstGeom prst="rect">
            <a:avLst/>
          </a:prstGeom>
        </p:spPr>
      </p:pic>
      <p:sp>
        <p:nvSpPr>
          <p:cNvPr id="144" name="Google Shape;144;p16"/>
          <p:cNvSpPr/>
          <p:nvPr/>
        </p:nvSpPr>
        <p:spPr>
          <a:xfrm rot="10800000">
            <a:off x="0" y="0"/>
            <a:ext cx="102612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1901874" y="233815"/>
            <a:ext cx="718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היתרונות לשלטון המקומי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6504442" y="4558072"/>
            <a:ext cx="5666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2721264" y="4521301"/>
            <a:ext cx="5666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8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377350" y="1156800"/>
            <a:ext cx="8234400" cy="58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65405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f"/>
              <a:buChar char="●"/>
            </a:pPr>
            <a:endParaRPr lang="he-IL" sz="2400" b="1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71500" marR="0" lvl="0" indent="-65405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f"/>
              <a:buChar char="●"/>
            </a:pPr>
            <a:r>
              <a:rPr lang="he-IL" sz="2400" b="1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יצירת שיח רב מגזרי עם תושבים, מומחים, ארגוני חברה אזרחית וממשל</a:t>
            </a:r>
          </a:p>
          <a:p>
            <a:pPr marL="571500" marR="0" lvl="0" indent="-65405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f"/>
              <a:buChar char="●"/>
            </a:pPr>
            <a:r>
              <a:rPr lang="he-IL" sz="2400" b="1" i="0" u="none" strike="noStrike" cap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כלי לתכנון רוחבי משולב ואפקטיבי</a:t>
            </a:r>
          </a:p>
          <a:p>
            <a:pPr marL="571500" marR="0" lvl="0" indent="-65405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f"/>
              <a:buChar char="●"/>
            </a:pPr>
            <a:r>
              <a:rPr lang="he-IL" sz="2400" b="1" i="0" u="none" strike="noStrike" cap="none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הגברת תחושת האמון בשלטון המקומי</a:t>
            </a:r>
          </a:p>
          <a:p>
            <a:pPr marL="571500" marR="0" lvl="0" indent="-65405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f"/>
              <a:buChar char="●"/>
            </a:pPr>
            <a:r>
              <a:rPr lang="he-IL" sz="2400" b="1" dirty="0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בניית שיתופי פעולה אזוריים על בסיס שפה משותפת</a:t>
            </a:r>
            <a:endParaRPr lang="he-IL" sz="2400" b="1" i="0" u="none" strike="noStrike" cap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  <a:p>
            <a:pPr marL="571500" marR="0" lvl="0" indent="-654050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f"/>
              <a:buChar char="●"/>
            </a:pPr>
            <a:endParaRPr lang="he-IL" sz="2400" b="1" i="0" u="none" strike="noStrike" cap="none" dirty="0">
              <a:solidFill>
                <a:srgbClr val="000000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5900" y="0"/>
            <a:ext cx="10286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/>
          <p:nvPr/>
        </p:nvSpPr>
        <p:spPr>
          <a:xfrm>
            <a:off x="7042166" y="-51451"/>
            <a:ext cx="81846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e-I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וי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7715798" y="4552121"/>
            <a:ext cx="3950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lef"/>
              <a:buNone/>
            </a:pPr>
            <a:r>
              <a:rPr lang="iw-IL" sz="6000" b="1" i="0" u="none" strike="noStrike" cap="none" dirty="0">
                <a:solidFill>
                  <a:schemeClr val="accent6"/>
                </a:solidFill>
                <a:latin typeface="Alef"/>
                <a:ea typeface="Alef"/>
                <a:cs typeface="Alef"/>
                <a:sym typeface="Alef"/>
              </a:rPr>
              <a:t>תודה!</a:t>
            </a:r>
            <a:endParaRPr sz="6000" b="1" i="0" u="none" strike="noStrike" cap="none" dirty="0">
              <a:solidFill>
                <a:schemeClr val="accent6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FF0DE1F-A3D4-48FE-B324-924DBA583D3D}"/>
              </a:ext>
            </a:extLst>
          </p:cNvPr>
          <p:cNvSpPr txBox="1"/>
          <p:nvPr/>
        </p:nvSpPr>
        <p:spPr>
          <a:xfrm>
            <a:off x="8801099" y="1084082"/>
            <a:ext cx="5133136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6000" b="1" dirty="0">
                <a:latin typeface="BN Barak" panose="02000000000000000000" pitchFamily="2" charset="-79"/>
                <a:cs typeface="BN Barak" panose="02000000000000000000" pitchFamily="2" charset="-79"/>
              </a:rPr>
              <a:t>ויקטור וייס</a:t>
            </a:r>
            <a:endParaRPr lang="en-US" sz="6000" b="1" dirty="0">
              <a:latin typeface="BN Barak" panose="02000000000000000000" pitchFamily="2" charset="-79"/>
              <a:cs typeface="BN Barak" panose="02000000000000000000" pitchFamily="2" charset="-79"/>
            </a:endParaRPr>
          </a:p>
          <a:p>
            <a:pPr algn="ctr"/>
            <a:endParaRPr lang="he-IL" sz="6000" b="1" dirty="0">
              <a:latin typeface="BN Barak" panose="02000000000000000000" pitchFamily="2" charset="-79"/>
              <a:cs typeface="BN Barak" panose="02000000000000000000" pitchFamily="2" charset="-79"/>
            </a:endParaRPr>
          </a:p>
          <a:p>
            <a:pPr algn="ctr"/>
            <a:r>
              <a:rPr lang="he-IL" sz="6000" b="1" dirty="0">
                <a:latin typeface="BN Barak" panose="02000000000000000000" pitchFamily="2" charset="-79"/>
                <a:cs typeface="BN Barak" panose="02000000000000000000" pitchFamily="2" charset="-79"/>
              </a:rPr>
              <a:t>058-5045066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825" y="0"/>
            <a:ext cx="52338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/>
          <p:nvPr/>
        </p:nvSpPr>
        <p:spPr>
          <a:xfrm rot="10800000">
            <a:off x="-252200" y="-57125"/>
            <a:ext cx="10174800" cy="701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8091878" y="1747369"/>
            <a:ext cx="2983800" cy="2983800"/>
          </a:xfrm>
          <a:prstGeom prst="ellipse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4450213" y="1747369"/>
            <a:ext cx="2983800" cy="2983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808548" y="1747369"/>
            <a:ext cx="2983800" cy="2983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8049469" y="1883425"/>
            <a:ext cx="3290700" cy="2983800"/>
          </a:xfrm>
          <a:prstGeom prst="ellipse">
            <a:avLst/>
          </a:prstGeom>
          <a:solidFill>
            <a:srgbClr val="843C0C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e-IL" sz="2000" b="1" i="0" u="none" strike="noStrike" cap="none" dirty="0">
                <a:solidFill>
                  <a:srgbClr val="FFFFFF"/>
                </a:solidFill>
                <a:latin typeface="Alef"/>
                <a:ea typeface="Alef"/>
                <a:cs typeface="Alef"/>
                <a:sym typeface="Alef"/>
              </a:rPr>
              <a:t>פעילות החברה האזרחית</a:t>
            </a:r>
            <a:endParaRPr sz="2000" b="1" i="0" u="none" strike="noStrike" cap="none" dirty="0">
              <a:solidFill>
                <a:srgbClr val="FFFFFF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4387739" y="1751675"/>
            <a:ext cx="2983800" cy="2983800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e-IL" sz="2000" b="1" i="0" u="none" strike="noStrike" cap="none" dirty="0">
                <a:solidFill>
                  <a:srgbClr val="FFFFFF"/>
                </a:solidFill>
                <a:latin typeface="Alef"/>
                <a:ea typeface="Alef"/>
                <a:cs typeface="Alef"/>
                <a:sym typeface="Alef"/>
              </a:rPr>
              <a:t>ניתוח סיפור מקרה</a:t>
            </a:r>
            <a:endParaRPr sz="2000" b="1" i="0" u="none" strike="noStrike" cap="none" dirty="0">
              <a:solidFill>
                <a:srgbClr val="FFFFFF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716623" y="1792350"/>
            <a:ext cx="2983800" cy="29838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e-IL" sz="2000" b="1" i="0" u="none" strike="noStrike" cap="none" dirty="0">
                <a:solidFill>
                  <a:srgbClr val="FFFFFF"/>
                </a:solidFill>
                <a:latin typeface="Alef"/>
                <a:ea typeface="Alef"/>
                <a:cs typeface="Alef"/>
                <a:sym typeface="Alef"/>
              </a:rPr>
              <a:t>ניתוח ההזדמנויות</a:t>
            </a:r>
            <a:endParaRPr sz="2000" b="1" i="0" u="none" strike="noStrike" cap="none" dirty="0">
              <a:solidFill>
                <a:srgbClr val="FFFFFF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1830504" y="190705"/>
            <a:ext cx="1346400" cy="1346400"/>
          </a:xfrm>
          <a:prstGeom prst="ellipse">
            <a:avLst/>
          </a:prstGeom>
          <a:solidFill>
            <a:srgbClr val="843C0C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5384613" y="-347570"/>
            <a:ext cx="1346400" cy="1346400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3623297" y="4058072"/>
            <a:ext cx="1346400" cy="13464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-765881" y="4103215"/>
            <a:ext cx="1346400" cy="1346400"/>
          </a:xfrm>
          <a:prstGeom prst="ellipse">
            <a:avLst/>
          </a:prstGeom>
          <a:solidFill>
            <a:srgbClr val="843C0C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2569388" y="1074240"/>
            <a:ext cx="1346400" cy="1346400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724151" y="5183803"/>
            <a:ext cx="1346400" cy="1346400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4185676" y="475627"/>
            <a:ext cx="523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על מה נדבר היום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 rot="10800000">
            <a:off x="-114350" y="-43600"/>
            <a:ext cx="102612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1901874" y="379190"/>
            <a:ext cx="718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הפעילות האזרחית בישראל 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6504442" y="4558072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2721264" y="4521301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8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-114350" y="946000"/>
            <a:ext cx="8725800" cy="59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he-IL" b="1" dirty="0"/>
              <a:t>הקמת צוות תכנון (מרכז השל, איתך מעכי, מנהיגות אזרחית)</a:t>
            </a:r>
            <a:endParaRPr lang="en-US" dirty="0"/>
          </a:p>
          <a:p>
            <a:pPr lvl="0"/>
            <a:r>
              <a:rPr lang="he-IL" b="1" dirty="0"/>
              <a:t>הקמת קבוצת למידה לארגוני מגזר שלישי</a:t>
            </a:r>
          </a:p>
          <a:p>
            <a:pPr lvl="0"/>
            <a:r>
              <a:rPr lang="he-IL" b="1" dirty="0"/>
              <a:t>הקמת קואליציה של ארגונים חברתיים בנושא </a:t>
            </a:r>
            <a:r>
              <a:rPr lang="en-US" b="1" dirty="0"/>
              <a:t>SDGS</a:t>
            </a:r>
            <a:endParaRPr lang="he-IL" b="1" dirty="0"/>
          </a:p>
          <a:p>
            <a:pPr lvl="0"/>
            <a:r>
              <a:rPr lang="he-IL" b="1" dirty="0"/>
              <a:t>הכנת דו"ח חברה אזרחית לאו"ם- </a:t>
            </a:r>
            <a:r>
              <a:rPr lang="he-IL" dirty="0"/>
              <a:t>המלצה כיצד ליישם את ה </a:t>
            </a:r>
            <a:r>
              <a:rPr lang="en-US" dirty="0"/>
              <a:t>SDGS</a:t>
            </a:r>
            <a:r>
              <a:rPr lang="he-IL" dirty="0"/>
              <a:t> במנגנון העבודה של הממשלה.</a:t>
            </a:r>
          </a:p>
          <a:p>
            <a:pPr lvl="0"/>
            <a:r>
              <a:rPr lang="he-IL" b="1" dirty="0"/>
              <a:t>משלחת ישראלית לכנס הבינ"ל באו"ם </a:t>
            </a:r>
            <a:r>
              <a:rPr lang="he-IL" dirty="0"/>
              <a:t>להצגת פעילות ישראל בנושא </a:t>
            </a:r>
            <a:r>
              <a:rPr lang="en-US" dirty="0"/>
              <a:t>- SDGS</a:t>
            </a:r>
            <a:r>
              <a:rPr lang="he-IL" dirty="0"/>
              <a:t>יולי 2019</a:t>
            </a:r>
            <a:endParaRPr lang="en-US" dirty="0"/>
          </a:p>
          <a:p>
            <a:pPr lvl="0"/>
            <a:r>
              <a:rPr lang="he-IL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  <a:hlinkClick r:id="rId4"/>
              </a:rPr>
              <a:t>יעדי הקיימות ‏הגלובליים בעידן משבר הקורונה</a:t>
            </a:r>
            <a:endParaRPr lang="he-IL" b="1" dirty="0">
              <a:solidFill>
                <a:schemeClr val="tx1"/>
              </a:solidFill>
            </a:endParaRPr>
          </a:p>
          <a:p>
            <a:pPr lvl="0"/>
            <a:r>
              <a:rPr lang="he-IL" b="1" dirty="0"/>
              <a:t>המכון לאחריות תאגידית </a:t>
            </a:r>
            <a:r>
              <a:rPr lang="he-IL" dirty="0"/>
              <a:t>במרכז האקדמי למשפט ועסקים- בניית כלים ניהוליים למגזר העסקי לקידום יעדי ה </a:t>
            </a:r>
            <a:r>
              <a:rPr lang="en-US" dirty="0"/>
              <a:t>SDGS</a:t>
            </a:r>
          </a:p>
          <a:p>
            <a: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80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 rot="10800000">
            <a:off x="-114350" y="-43600"/>
            <a:ext cx="102612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1901874" y="379190"/>
            <a:ext cx="718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המלצות לעקרונות ליישום </a:t>
            </a:r>
            <a:r>
              <a:rPr lang="en-US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DSGS</a:t>
            </a: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- 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מתוך דו"ח החברה האזרחית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6504442" y="4558072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2721264" y="4521301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8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-114350" y="1384391"/>
            <a:ext cx="8725800" cy="59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e-IL" dirty="0"/>
              <a:t>תפיסת כבוד האדם</a:t>
            </a:r>
          </a:p>
          <a:p>
            <a:r>
              <a:rPr lang="he-IL" dirty="0"/>
              <a:t>אמון ואמינות</a:t>
            </a:r>
          </a:p>
          <a:p>
            <a:r>
              <a:rPr lang="he-IL" dirty="0"/>
              <a:t>הכללה, גיוון וייצוג</a:t>
            </a:r>
          </a:p>
          <a:p>
            <a:r>
              <a:rPr lang="he-IL" dirty="0"/>
              <a:t>תפיסה הוליסטית</a:t>
            </a:r>
          </a:p>
          <a:p>
            <a:r>
              <a:rPr lang="he-IL" dirty="0"/>
              <a:t>משילות משתפת</a:t>
            </a:r>
          </a:p>
          <a:p>
            <a:r>
              <a:rPr lang="he-IL" dirty="0"/>
              <a:t>תכנון מערכות תומכות חיים</a:t>
            </a:r>
          </a:p>
          <a:p>
            <a:r>
              <a:rPr lang="he-IL" dirty="0"/>
              <a:t>שקלול השפעת המדיניות על הדורות הבאים</a:t>
            </a:r>
          </a:p>
          <a:p>
            <a:r>
              <a:rPr lang="he-IL" dirty="0"/>
              <a:t>הטמעת ניתוח השלכות מגריות בכל הליך</a:t>
            </a:r>
          </a:p>
          <a:p>
            <a:r>
              <a:rPr lang="he-IL" dirty="0"/>
              <a:t>תכנון לטווח ארוך תוך הצבת יעדים ומדדים ברורים</a:t>
            </a:r>
            <a:endParaRPr lang="en-US" dirty="0"/>
          </a:p>
          <a:p>
            <a: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שקיפות וממשל פתוח בכל התהליכים</a:t>
            </a:r>
            <a:endParaRPr sz="280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  <p:extLst>
      <p:ext uri="{BB962C8B-B14F-4D97-AF65-F5344CB8AC3E}">
        <p14:creationId xmlns:p14="http://schemas.microsoft.com/office/powerpoint/2010/main" val="1334354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 rot="10800000">
            <a:off x="189182" y="116346"/>
            <a:ext cx="102612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1901874" y="379190"/>
            <a:ext cx="718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מאפיינים ואבני דרך לתהליך עיצוב מדיניות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מתוך דו"ח החברה האזרחית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8" name="Google Shape;208;p22"/>
          <p:cNvSpPr/>
          <p:nvPr/>
        </p:nvSpPr>
        <p:spPr>
          <a:xfrm>
            <a:off x="6504442" y="4558072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2721264" y="4521301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8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-95497" y="1959426"/>
            <a:ext cx="8725800" cy="59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e-IL" sz="4400" dirty="0"/>
              <a:t>זיהוי שותפים ואינטרסים משותפים</a:t>
            </a:r>
          </a:p>
          <a:p>
            <a:r>
              <a:rPr lang="he-IL" sz="44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מפתח יי</a:t>
            </a:r>
            <a:r>
              <a:rPr lang="he-IL" sz="4400" dirty="0">
                <a:latin typeface="Alef"/>
                <a:ea typeface="Alef"/>
                <a:cs typeface="Alef"/>
                <a:sym typeface="Alef"/>
              </a:rPr>
              <a:t>צוג שוויוני בגוף </a:t>
            </a:r>
            <a:r>
              <a:rPr lang="he-IL" sz="4400" dirty="0" err="1">
                <a:latin typeface="Alef"/>
                <a:ea typeface="Alef"/>
                <a:cs typeface="Alef"/>
                <a:sym typeface="Alef"/>
              </a:rPr>
              <a:t>המתכלל</a:t>
            </a:r>
            <a:endParaRPr lang="he-IL" sz="4400" dirty="0">
              <a:latin typeface="Alef"/>
              <a:ea typeface="Alef"/>
              <a:cs typeface="Alef"/>
              <a:sym typeface="Alef"/>
            </a:endParaRPr>
          </a:p>
          <a:p>
            <a:r>
              <a:rPr lang="he-IL" sz="44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הליך היוועצות רחב</a:t>
            </a:r>
          </a:p>
          <a:p>
            <a:r>
              <a:rPr lang="he-IL" sz="4400" dirty="0">
                <a:latin typeface="Alef"/>
                <a:ea typeface="Alef"/>
                <a:cs typeface="Alef"/>
                <a:sym typeface="Alef"/>
              </a:rPr>
              <a:t>עיבי מערכות יחסים של אמון</a:t>
            </a:r>
          </a:p>
          <a:p>
            <a:r>
              <a:rPr lang="he-IL" sz="44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שוויוניות</a:t>
            </a:r>
            <a:r>
              <a:rPr lang="he-IL" sz="4400" dirty="0">
                <a:latin typeface="Alef"/>
                <a:ea typeface="Alef"/>
                <a:cs typeface="Alef"/>
                <a:sym typeface="Alef"/>
              </a:rPr>
              <a:t> והדדיות בין הגורמים</a:t>
            </a:r>
            <a:endParaRPr sz="440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  <p:extLst>
      <p:ext uri="{BB962C8B-B14F-4D97-AF65-F5344CB8AC3E}">
        <p14:creationId xmlns:p14="http://schemas.microsoft.com/office/powerpoint/2010/main" val="104287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2"/>
          <p:cNvSpPr/>
          <p:nvPr/>
        </p:nvSpPr>
        <p:spPr>
          <a:xfrm rot="10800000">
            <a:off x="-114350" y="-43600"/>
            <a:ext cx="102612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1901874" y="379190"/>
            <a:ext cx="718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 rtl="1">
              <a:buClr>
                <a:schemeClr val="accent2"/>
              </a:buClr>
              <a:buSzPts val="2800"/>
            </a:pPr>
            <a:r>
              <a:rPr lang="he-IL" sz="2800" b="1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ניתוח מקרה: אקלים כנושא רב תחומי</a:t>
            </a:r>
          </a:p>
        </p:txBody>
      </p:sp>
      <p:sp>
        <p:nvSpPr>
          <p:cNvPr id="208" name="Google Shape;208;p22"/>
          <p:cNvSpPr/>
          <p:nvPr/>
        </p:nvSpPr>
        <p:spPr>
          <a:xfrm>
            <a:off x="6504442" y="4558072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2721264" y="4521301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8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67269E9-3395-426C-8A46-FD7A736AC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66" y="1281580"/>
            <a:ext cx="847725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7774" y="-1943400"/>
            <a:ext cx="3814224" cy="108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/>
          <p:nvPr/>
        </p:nvSpPr>
        <p:spPr>
          <a:xfrm rot="10800000">
            <a:off x="0" y="0"/>
            <a:ext cx="102612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1684985" y="182720"/>
            <a:ext cx="7181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ניתוח מקרה: אקלים כנושא רב תחומי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6504442" y="4558072"/>
            <a:ext cx="5666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2721264" y="4521301"/>
            <a:ext cx="5666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8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169393" y="833227"/>
            <a:ext cx="8738700" cy="3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he-IL" sz="2000" dirty="0"/>
              <a:t>עוני (פגיעה בחלשים)</a:t>
            </a:r>
          </a:p>
          <a:p>
            <a:pPr lvl="0"/>
            <a:r>
              <a:rPr lang="he-IL" sz="2000" dirty="0"/>
              <a:t>בריאות (השלכות בריאותיות של שינויי אקלים)</a:t>
            </a:r>
          </a:p>
          <a:p>
            <a:pPr lvl="0"/>
            <a:r>
              <a:rPr lang="he-IL" sz="2000" dirty="0"/>
              <a:t>חינוך (להשלכות של שינויי אקלים והפחתת צריכה)</a:t>
            </a:r>
          </a:p>
          <a:p>
            <a:pPr lvl="0"/>
            <a:r>
              <a:rPr lang="he-IL" sz="2000" dirty="0"/>
              <a:t>מים (ירידה בכמות המשקעים)</a:t>
            </a:r>
          </a:p>
          <a:p>
            <a:pPr lvl="0"/>
            <a:r>
              <a:rPr lang="he-IL" sz="2000" dirty="0"/>
              <a:t>אנרגיה (איזה סוג אנרגיה נפתח בישראל)</a:t>
            </a:r>
          </a:p>
          <a:p>
            <a:pPr lvl="0"/>
            <a:r>
              <a:rPr lang="he-IL" sz="2000" dirty="0"/>
              <a:t>תעסוקה וכלכלה (שינוי מבנה התעסוקה, ופיתוח </a:t>
            </a:r>
            <a:r>
              <a:rPr lang="he-IL" sz="2000" dirty="0" err="1"/>
              <a:t>קלינטק</a:t>
            </a:r>
            <a:r>
              <a:rPr lang="he-IL" sz="2000" dirty="0"/>
              <a:t> ואנרגיות מתחדשות)</a:t>
            </a:r>
          </a:p>
          <a:p>
            <a:pPr lvl="0"/>
            <a:r>
              <a:rPr lang="he-IL" sz="2000" dirty="0"/>
              <a:t> תעשייה (איומים והזדמנויות)</a:t>
            </a:r>
          </a:p>
          <a:p>
            <a:pPr lvl="0"/>
            <a:r>
              <a:rPr lang="he-IL" sz="2000" dirty="0"/>
              <a:t>אי </a:t>
            </a:r>
            <a:r>
              <a:rPr lang="he-IL" sz="2000" dirty="0" err="1"/>
              <a:t>שיוויון</a:t>
            </a:r>
            <a:r>
              <a:rPr lang="he-IL" sz="2000" dirty="0"/>
              <a:t> (עומס חום, מצוקת מים- פגיעה בחלשים)</a:t>
            </a:r>
          </a:p>
          <a:p>
            <a:pPr lvl="0"/>
            <a:r>
              <a:rPr lang="he-IL" sz="2000" dirty="0"/>
              <a:t>ערים (היערכות לשינויי האקלים)</a:t>
            </a:r>
          </a:p>
          <a:p>
            <a:pPr lvl="0"/>
            <a:r>
              <a:rPr lang="he-IL" sz="2000" dirty="0"/>
              <a:t>צריכה וייצור (אלטרנטיבות לשימוש בנפט)</a:t>
            </a:r>
          </a:p>
          <a:p>
            <a:pPr lvl="0"/>
            <a:r>
              <a:rPr lang="he-IL" sz="2000" dirty="0" err="1"/>
              <a:t>אוקינוסים</a:t>
            </a:r>
            <a:r>
              <a:rPr lang="he-IL" sz="2000" dirty="0"/>
              <a:t> (שינוי הרכב החמצן, חומציות והשפעה על המגוון הביולוגי)</a:t>
            </a:r>
          </a:p>
          <a:p>
            <a:pPr lvl="0"/>
            <a:r>
              <a:rPr lang="he-IL" sz="2000" dirty="0"/>
              <a:t>חיים על פני האדמה (שינוי בתי גידול, צומח ובע"ח)</a:t>
            </a:r>
          </a:p>
          <a:p>
            <a:pPr lvl="0"/>
            <a:r>
              <a:rPr lang="he-IL" sz="2000" dirty="0"/>
              <a:t>צדק (חלוקה </a:t>
            </a:r>
            <a:r>
              <a:rPr lang="he-IL" sz="2000" dirty="0" err="1"/>
              <a:t>שיוויונית</a:t>
            </a:r>
            <a:r>
              <a:rPr lang="he-IL" sz="2000" dirty="0"/>
              <a:t> של משאבים בעידן של מחסור)</a:t>
            </a:r>
          </a:p>
          <a:p>
            <a:pPr lvl="0"/>
            <a:r>
              <a:rPr lang="he-IL" sz="2000" dirty="0"/>
              <a:t>שותפות (פורום אקלים)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6375" y="0"/>
            <a:ext cx="4486181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/>
          <p:nvPr/>
        </p:nvSpPr>
        <p:spPr>
          <a:xfrm rot="10800000">
            <a:off x="-114350" y="-43600"/>
            <a:ext cx="102612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1901874" y="379190"/>
            <a:ext cx="718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i="0" u="none" strike="noStrike" cap="none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השפעה על מדיניות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6504442" y="4558072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2721264" y="4521301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8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240150" y="1124577"/>
            <a:ext cx="8234400" cy="57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מחקר על גרמניה ומודלים שיתופיים רב </a:t>
            </a:r>
            <a:r>
              <a:rPr lang="he-IL" sz="2800" i="0" u="none" strike="noStrike" cap="none" dirty="0" err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מיגזריים</a:t>
            </a:r>
            <a:endParaRPr lang="he-IL" sz="280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r>
              <a:rPr lang="he-IL" dirty="0">
                <a:latin typeface="Alef"/>
                <a:ea typeface="Alef"/>
                <a:cs typeface="Alef"/>
                <a:sym typeface="Alef"/>
              </a:rPr>
              <a:t>סדנת למידה מהניסיון הגרמני עם בעלי עניין בישראל</a:t>
            </a:r>
          </a:p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מפגש עם משרדי ממשלה</a:t>
            </a:r>
          </a:p>
          <a:p>
            <a:r>
              <a:rPr lang="he-IL" dirty="0">
                <a:latin typeface="Alef"/>
                <a:ea typeface="Alef"/>
                <a:cs typeface="Alef"/>
                <a:sym typeface="Alef"/>
              </a:rPr>
              <a:t>בניית צוות תכנון משותף לבניית תכנית לאומית 2050 </a:t>
            </a:r>
          </a:p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רתימת בעלי העניין (משרדי ממשלה, תעשיה, אקדמיה, חברה אזרחית, שלטון מקומי) </a:t>
            </a:r>
          </a:p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פניה ל </a:t>
            </a:r>
            <a:r>
              <a:rPr lang="en-US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OECD</a:t>
            </a:r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לליווי התהליך ומפגש עם כלל הארגונים</a:t>
            </a:r>
          </a:p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בניית תשתית לשת"פ בין הארגונים האזרחיים ותמיכה בתהליך.</a:t>
            </a:r>
          </a:p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גיבוש תכנית לאומית 2050 בהובלת משרדי הממשלה בתהליך שיתופי רב </a:t>
            </a:r>
            <a:r>
              <a:rPr lang="he-IL" sz="2800" i="0" u="none" strike="noStrike" cap="none" dirty="0" err="1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מיגזרי</a:t>
            </a:r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.</a:t>
            </a:r>
            <a:endParaRPr sz="280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-1563175" y="6104225"/>
            <a:ext cx="97362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4DD72CD3-32B2-4CB5-8736-DCFDF7AD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385" y="-103024"/>
            <a:ext cx="8477250" cy="6960901"/>
          </a:xfrm>
          <a:prstGeom prst="rect">
            <a:avLst/>
          </a:prstGeom>
        </p:spPr>
      </p:pic>
      <p:sp>
        <p:nvSpPr>
          <p:cNvPr id="195" name="Google Shape;195;p21"/>
          <p:cNvSpPr/>
          <p:nvPr/>
        </p:nvSpPr>
        <p:spPr>
          <a:xfrm rot="10800000">
            <a:off x="240150" y="36695"/>
            <a:ext cx="10261200" cy="6960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939" y="286"/>
                </a:moveTo>
                <a:lnTo>
                  <a:pt x="119532" y="0"/>
                </a:lnTo>
                <a:lnTo>
                  <a:pt x="120000" y="120000"/>
                </a:lnTo>
                <a:lnTo>
                  <a:pt x="0" y="119915"/>
                </a:lnTo>
                <a:lnTo>
                  <a:pt x="18939" y="2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762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he-IL"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1901874" y="379190"/>
            <a:ext cx="718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הפוטנציאל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6504442" y="4558072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6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2721264" y="4521301"/>
            <a:ext cx="56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ef"/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8</a:t>
            </a:r>
            <a:endParaRPr sz="2800" b="0" i="0" u="none" strike="noStrike" cap="non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240150" y="1124577"/>
            <a:ext cx="8234400" cy="57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גודל החזון</a:t>
            </a:r>
          </a:p>
          <a:p>
            <a:r>
              <a:rPr lang="he-IL" dirty="0">
                <a:latin typeface="Alef"/>
                <a:ea typeface="Alef"/>
                <a:cs typeface="Alef"/>
                <a:sym typeface="Alef"/>
              </a:rPr>
              <a:t>פלטפורמה גמישה המאפשרת ליצוק תוכן חדש לוקאלי</a:t>
            </a:r>
          </a:p>
          <a:p>
            <a:r>
              <a:rPr lang="he-IL" dirty="0">
                <a:latin typeface="Alef"/>
                <a:ea typeface="Alef"/>
                <a:cs typeface="Alef"/>
                <a:sym typeface="Alef"/>
              </a:rPr>
              <a:t>כלי לאבחון ומיקוד</a:t>
            </a:r>
          </a:p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הזדמנות לתכנון משולב רב מגזרי</a:t>
            </a:r>
          </a:p>
          <a:p>
            <a:r>
              <a:rPr lang="he-IL" dirty="0">
                <a:latin typeface="Alef"/>
                <a:ea typeface="Alef"/>
                <a:cs typeface="Alef"/>
                <a:sym typeface="Alef"/>
              </a:rPr>
              <a:t>סטנדרט גלובאלי ושפה משותפת</a:t>
            </a:r>
          </a:p>
          <a:p>
            <a:endParaRPr lang="he-IL" sz="280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  <a:p>
            <a:r>
              <a:rPr lang="he-IL" dirty="0">
                <a:latin typeface="Alef"/>
                <a:ea typeface="Alef"/>
                <a:cs typeface="Alef"/>
                <a:sym typeface="Alef"/>
              </a:rPr>
              <a:t>ניצול ציני של המיתוג</a:t>
            </a:r>
          </a:p>
          <a:p>
            <a:r>
              <a:rPr lang="he-IL" sz="2800" i="0" u="none" strike="noStrike" cap="none" dirty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שימוש כאמצעי מדידה ולא כאמצעי תכנון</a:t>
            </a:r>
          </a:p>
          <a:p>
            <a:r>
              <a:rPr lang="he-IL" dirty="0">
                <a:latin typeface="Alef"/>
                <a:ea typeface="Alef"/>
                <a:cs typeface="Alef"/>
                <a:sym typeface="Alef"/>
              </a:rPr>
              <a:t>התמקדות בפרטים ומדדים לא שאפתניים</a:t>
            </a:r>
          </a:p>
          <a:p>
            <a:r>
              <a:rPr lang="he-IL" dirty="0">
                <a:latin typeface="Alef"/>
                <a:ea typeface="Alef"/>
                <a:cs typeface="Alef"/>
                <a:sym typeface="Alef"/>
              </a:rPr>
              <a:t>מדידה רוחבית והסתרת הפערים בין האוכלוסיות (מגדרים/ שכונות)</a:t>
            </a:r>
          </a:p>
          <a:p>
            <a:endParaRPr lang="he-IL" dirty="0">
              <a:latin typeface="Alef"/>
              <a:ea typeface="Alef"/>
              <a:cs typeface="Alef"/>
              <a:sym typeface="Alef"/>
            </a:endParaRPr>
          </a:p>
          <a:p>
            <a:endParaRPr sz="280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-1563175" y="6104225"/>
            <a:ext cx="97362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0" name="Google Shape;196;p21">
            <a:extLst>
              <a:ext uri="{FF2B5EF4-FFF2-40B4-BE49-F238E27FC236}">
                <a16:creationId xmlns:a16="http://schemas.microsoft.com/office/drawing/2014/main" id="{516EF3BC-56FE-4C60-AC5B-CC3ACE5EE425}"/>
              </a:ext>
            </a:extLst>
          </p:cNvPr>
          <p:cNvSpPr/>
          <p:nvPr/>
        </p:nvSpPr>
        <p:spPr>
          <a:xfrm>
            <a:off x="1901874" y="3729839"/>
            <a:ext cx="718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f"/>
              <a:buNone/>
            </a:pPr>
            <a:r>
              <a:rPr lang="he-IL" sz="2800" b="1" dirty="0">
                <a:solidFill>
                  <a:schemeClr val="accent2"/>
                </a:solidFill>
                <a:latin typeface="Alef"/>
                <a:ea typeface="Alef"/>
                <a:cs typeface="Alef"/>
                <a:sym typeface="Alef"/>
              </a:rPr>
              <a:t>והמלכודת</a:t>
            </a:r>
            <a:endParaRPr sz="2800" b="1" i="0" u="none" strike="noStrike" cap="none" dirty="0">
              <a:solidFill>
                <a:schemeClr val="accent2"/>
              </a:solidFill>
              <a:latin typeface="Alef"/>
              <a:ea typeface="Alef"/>
              <a:cs typeface="Alef"/>
              <a:sym typeface="Alef"/>
            </a:endParaRPr>
          </a:p>
        </p:txBody>
      </p:sp>
    </p:spTree>
    <p:extLst>
      <p:ext uri="{BB962C8B-B14F-4D97-AF65-F5344CB8AC3E}">
        <p14:creationId xmlns:p14="http://schemas.microsoft.com/office/powerpoint/2010/main" val="31136139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542</Words>
  <Application>Microsoft Office PowerPoint</Application>
  <PresentationFormat>מסך רחב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7" baseType="lpstr">
      <vt:lpstr>Helvetica</vt:lpstr>
      <vt:lpstr>Calibri</vt:lpstr>
      <vt:lpstr>BN Barak</vt:lpstr>
      <vt:lpstr>Arial</vt:lpstr>
      <vt:lpstr>Alef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Victor Weis</dc:creator>
  <cp:lastModifiedBy>Victor Weis</cp:lastModifiedBy>
  <cp:revision>7</cp:revision>
  <dcterms:modified xsi:type="dcterms:W3CDTF">2021-08-03T11:28:35Z</dcterms:modified>
</cp:coreProperties>
</file>