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256" r:id="rId2"/>
    <p:sldId id="257" r:id="rId3"/>
    <p:sldId id="258" r:id="rId4"/>
    <p:sldId id="268" r:id="rId5"/>
    <p:sldId id="260" r:id="rId6"/>
    <p:sldId id="269" r:id="rId7"/>
    <p:sldId id="265" r:id="rId8"/>
  </p:sldIdLst>
  <p:sldSz cx="12192000" cy="6858000"/>
  <p:notesSz cx="6889750" cy="1002188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004" autoAdjust="0"/>
    <p:restoredTop sz="94660"/>
  </p:normalViewPr>
  <p:slideViewPr>
    <p:cSldViewPr snapToGrid="0">
      <p:cViewPr varScale="1">
        <p:scale>
          <a:sx n="35" d="100"/>
          <a:sy n="35" d="100"/>
        </p:scale>
        <p:origin x="715"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28DDA07-CAF2-45BF-983B-3296B89E849E}" type="slidenum">
              <a:rPr lang="he-IL" smtClean="0"/>
              <a:t>‹#›</a:t>
            </a:fld>
            <a:endParaRPr lang="he-IL"/>
          </a:p>
        </p:txBody>
      </p:sp>
      <p:pic>
        <p:nvPicPr>
          <p:cNvPr id="7" name="תמונה 6"/>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925194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28DDA07-CAF2-45BF-983B-3296B89E849E}" type="slidenum">
              <a:rPr lang="he-IL" smtClean="0"/>
              <a:t>‹#›</a:t>
            </a:fld>
            <a:endParaRPr lang="he-IL"/>
          </a:p>
        </p:txBody>
      </p:sp>
    </p:spTree>
    <p:extLst>
      <p:ext uri="{BB962C8B-B14F-4D97-AF65-F5344CB8AC3E}">
        <p14:creationId xmlns:p14="http://schemas.microsoft.com/office/powerpoint/2010/main" val="1961998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28DDA07-CAF2-45BF-983B-3296B89E849E}" type="slidenum">
              <a:rPr lang="he-IL" smtClean="0"/>
              <a:t>‹#›</a:t>
            </a:fld>
            <a:endParaRPr lang="he-IL"/>
          </a:p>
        </p:txBody>
      </p:sp>
    </p:spTree>
    <p:extLst>
      <p:ext uri="{BB962C8B-B14F-4D97-AF65-F5344CB8AC3E}">
        <p14:creationId xmlns:p14="http://schemas.microsoft.com/office/powerpoint/2010/main" val="37753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28DDA07-CAF2-45BF-983B-3296B89E849E}" type="slidenum">
              <a:rPr lang="he-IL" smtClean="0"/>
              <a:t>‹#›</a:t>
            </a:fld>
            <a:endParaRPr lang="he-IL"/>
          </a:p>
        </p:txBody>
      </p:sp>
      <p:pic>
        <p:nvPicPr>
          <p:cNvPr id="8" name="תמונה 7"/>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80061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28DDA07-CAF2-45BF-983B-3296B89E849E}" type="slidenum">
              <a:rPr lang="he-IL" smtClean="0"/>
              <a:t>‹#›</a:t>
            </a:fld>
            <a:endParaRPr lang="he-IL"/>
          </a:p>
        </p:txBody>
      </p:sp>
      <p:pic>
        <p:nvPicPr>
          <p:cNvPr id="7" name="תמונה 6"/>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2422989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28DDA07-CAF2-45BF-983B-3296B89E849E}" type="slidenum">
              <a:rPr lang="he-IL" smtClean="0"/>
              <a:t>‹#›</a:t>
            </a:fld>
            <a:endParaRPr lang="he-IL"/>
          </a:p>
        </p:txBody>
      </p:sp>
      <p:pic>
        <p:nvPicPr>
          <p:cNvPr id="8" name="תמונה 7"/>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364544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228DDA07-CAF2-45BF-983B-3296B89E849E}" type="slidenum">
              <a:rPr lang="he-IL" smtClean="0"/>
              <a:t>‹#›</a:t>
            </a:fld>
            <a:endParaRPr lang="he-IL"/>
          </a:p>
        </p:txBody>
      </p:sp>
      <p:pic>
        <p:nvPicPr>
          <p:cNvPr id="10" name="תמונה 9"/>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3348427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228DDA07-CAF2-45BF-983B-3296B89E849E}" type="slidenum">
              <a:rPr lang="he-IL" smtClean="0"/>
              <a:t>‹#›</a:t>
            </a:fld>
            <a:endParaRPr lang="he-IL"/>
          </a:p>
        </p:txBody>
      </p:sp>
      <p:pic>
        <p:nvPicPr>
          <p:cNvPr id="6" name="תמונה 5"/>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270674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228DDA07-CAF2-45BF-983B-3296B89E849E}" type="slidenum">
              <a:rPr lang="he-IL" smtClean="0"/>
              <a:t>‹#›</a:t>
            </a:fld>
            <a:endParaRPr lang="he-IL"/>
          </a:p>
        </p:txBody>
      </p:sp>
      <p:pic>
        <p:nvPicPr>
          <p:cNvPr id="5" name="תמונה 4"/>
          <p:cNvPicPr>
            <a:picLocks noChangeAspect="1"/>
          </p:cNvPicPr>
          <p:nvPr userDrawn="1"/>
        </p:nvPicPr>
        <p:blipFill>
          <a:blip r:embed="rId2"/>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3345104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28DDA07-CAF2-45BF-983B-3296B89E849E}" type="slidenum">
              <a:rPr lang="he-IL" smtClean="0"/>
              <a:t>‹#›</a:t>
            </a:fld>
            <a:endParaRPr lang="he-IL"/>
          </a:p>
        </p:txBody>
      </p:sp>
    </p:spTree>
    <p:extLst>
      <p:ext uri="{BB962C8B-B14F-4D97-AF65-F5344CB8AC3E}">
        <p14:creationId xmlns:p14="http://schemas.microsoft.com/office/powerpoint/2010/main" val="1952209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89889C61-35D1-4B52-B5F3-B244A5DAB7C4}" type="datetimeFigureOut">
              <a:rPr lang="he-IL" smtClean="0"/>
              <a:t>כ"ז/אב/תשפ"א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28DDA07-CAF2-45BF-983B-3296B89E849E}" type="slidenum">
              <a:rPr lang="he-IL" smtClean="0"/>
              <a:t>‹#›</a:t>
            </a:fld>
            <a:endParaRPr lang="he-IL"/>
          </a:p>
        </p:txBody>
      </p:sp>
    </p:spTree>
    <p:extLst>
      <p:ext uri="{BB962C8B-B14F-4D97-AF65-F5344CB8AC3E}">
        <p14:creationId xmlns:p14="http://schemas.microsoft.com/office/powerpoint/2010/main" val="4113292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9889C61-35D1-4B52-B5F3-B244A5DAB7C4}" type="datetimeFigureOut">
              <a:rPr lang="he-IL" smtClean="0"/>
              <a:t>כ"ז/אב/תשפ"א</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28DDA07-CAF2-45BF-983B-3296B89E849E}" type="slidenum">
              <a:rPr lang="he-IL" smtClean="0"/>
              <a:t>‹#›</a:t>
            </a:fld>
            <a:endParaRPr lang="he-IL"/>
          </a:p>
        </p:txBody>
      </p:sp>
      <p:pic>
        <p:nvPicPr>
          <p:cNvPr id="7" name="תמונה 6"/>
          <p:cNvPicPr>
            <a:picLocks noChangeAspect="1"/>
          </p:cNvPicPr>
          <p:nvPr userDrawn="1"/>
        </p:nvPicPr>
        <p:blipFill>
          <a:blip r:embed="rId13"/>
          <a:stretch>
            <a:fillRect/>
          </a:stretch>
        </p:blipFill>
        <p:spPr>
          <a:xfrm>
            <a:off x="841189" y="234731"/>
            <a:ext cx="1260086" cy="1248836"/>
          </a:xfrm>
          <a:prstGeom prst="rect">
            <a:avLst/>
          </a:prstGeom>
        </p:spPr>
      </p:pic>
    </p:spTree>
    <p:extLst>
      <p:ext uri="{BB962C8B-B14F-4D97-AF65-F5344CB8AC3E}">
        <p14:creationId xmlns:p14="http://schemas.microsoft.com/office/powerpoint/2010/main" val="4049040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83702" y="1721272"/>
            <a:ext cx="9144000" cy="2387600"/>
          </a:xfrm>
        </p:spPr>
        <p:txBody>
          <a:bodyPr>
            <a:normAutofit fontScale="90000"/>
          </a:bodyPr>
          <a:lstStyle/>
          <a:p>
            <a:r>
              <a:rPr lang="he-IL" dirty="0" smtClean="0">
                <a:solidFill>
                  <a:srgbClr val="002060"/>
                </a:solidFill>
              </a:rPr>
              <a:t>הגבלת פעילות בבתי עסק בימי מגפת הקורונה </a:t>
            </a:r>
            <a:br>
              <a:rPr lang="he-IL" dirty="0" smtClean="0">
                <a:solidFill>
                  <a:srgbClr val="002060"/>
                </a:solidFill>
              </a:rPr>
            </a:br>
            <a:r>
              <a:rPr lang="he-IL" dirty="0" smtClean="0">
                <a:solidFill>
                  <a:srgbClr val="002060"/>
                </a:solidFill>
              </a:rPr>
              <a:t>פעילות אגפי ומחלקות רישוי עסקים</a:t>
            </a:r>
            <a:br>
              <a:rPr lang="he-IL" dirty="0" smtClean="0">
                <a:solidFill>
                  <a:srgbClr val="002060"/>
                </a:solidFill>
              </a:rPr>
            </a:br>
            <a:r>
              <a:rPr lang="he-IL" dirty="0">
                <a:solidFill>
                  <a:srgbClr val="002060"/>
                </a:solidFill>
              </a:rPr>
              <a:t/>
            </a:r>
            <a:br>
              <a:rPr lang="he-IL" dirty="0">
                <a:solidFill>
                  <a:srgbClr val="002060"/>
                </a:solidFill>
              </a:rPr>
            </a:br>
            <a:r>
              <a:rPr lang="he-IL" dirty="0" smtClean="0">
                <a:solidFill>
                  <a:srgbClr val="002060"/>
                </a:solidFill>
              </a:rPr>
              <a:t>3/08/21</a:t>
            </a:r>
            <a:endParaRPr lang="he-IL" dirty="0">
              <a:solidFill>
                <a:srgbClr val="002060"/>
              </a:solidFill>
            </a:endParaRPr>
          </a:p>
        </p:txBody>
      </p:sp>
    </p:spTree>
    <p:extLst>
      <p:ext uri="{BB962C8B-B14F-4D97-AF65-F5344CB8AC3E}">
        <p14:creationId xmlns:p14="http://schemas.microsoft.com/office/powerpoint/2010/main" val="185387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94906" y="558049"/>
            <a:ext cx="10515600" cy="1325563"/>
          </a:xfrm>
        </p:spPr>
        <p:txBody>
          <a:bodyPr>
            <a:normAutofit fontScale="90000"/>
          </a:bodyPr>
          <a:lstStyle/>
          <a:p>
            <a:pPr algn="ctr"/>
            <a:r>
              <a:rPr lang="he-IL" dirty="0" smtClean="0">
                <a:solidFill>
                  <a:srgbClr val="002060"/>
                </a:solidFill>
                <a:latin typeface="David" panose="020E0502060401010101" pitchFamily="34" charset="-79"/>
                <a:cs typeface="David" panose="020E0502060401010101" pitchFamily="34" charset="-79"/>
              </a:rPr>
              <a:t>הגבלת פעילות בבתי עסק בימי מגפת הקורונה </a:t>
            </a:r>
            <a:br>
              <a:rPr lang="he-IL" dirty="0" smtClean="0">
                <a:solidFill>
                  <a:srgbClr val="002060"/>
                </a:solidFill>
                <a:latin typeface="David" panose="020E0502060401010101" pitchFamily="34" charset="-79"/>
                <a:cs typeface="David" panose="020E0502060401010101" pitchFamily="34" charset="-79"/>
              </a:rPr>
            </a:br>
            <a:r>
              <a:rPr lang="he-IL" dirty="0">
                <a:solidFill>
                  <a:srgbClr val="002060"/>
                </a:solidFill>
                <a:latin typeface="David" panose="020E0502060401010101" pitchFamily="34" charset="-79"/>
                <a:cs typeface="David" panose="020E0502060401010101" pitchFamily="34" charset="-79"/>
              </a:rPr>
              <a:t>ה</a:t>
            </a:r>
            <a:r>
              <a:rPr lang="he-IL" dirty="0" smtClean="0">
                <a:solidFill>
                  <a:srgbClr val="002060"/>
                </a:solidFill>
                <a:latin typeface="David" panose="020E0502060401010101" pitchFamily="34" charset="-79"/>
                <a:cs typeface="David" panose="020E0502060401010101" pitchFamily="34" charset="-79"/>
              </a:rPr>
              <a:t>מצב קיים </a:t>
            </a:r>
            <a:r>
              <a:rPr lang="he-IL" dirty="0" smtClean="0">
                <a:solidFill>
                  <a:srgbClr val="00B050"/>
                </a:solidFill>
                <a:latin typeface="David" panose="020E0502060401010101" pitchFamily="34" charset="-79"/>
                <a:cs typeface="David" panose="020E0502060401010101" pitchFamily="34" charset="-79"/>
              </a:rPr>
              <a:t/>
            </a:r>
            <a:br>
              <a:rPr lang="he-IL" dirty="0" smtClean="0">
                <a:solidFill>
                  <a:srgbClr val="00B050"/>
                </a:solidFill>
                <a:latin typeface="David" panose="020E0502060401010101" pitchFamily="34" charset="-79"/>
                <a:cs typeface="David" panose="020E0502060401010101" pitchFamily="34" charset="-79"/>
              </a:rPr>
            </a:br>
            <a:endParaRPr lang="he-IL" dirty="0">
              <a:solidFill>
                <a:srgbClr val="00B050"/>
              </a:solidFill>
              <a:latin typeface="David" panose="020E0502060401010101" pitchFamily="34" charset="-79"/>
              <a:cs typeface="David" panose="020E0502060401010101" pitchFamily="34" charset="-79"/>
            </a:endParaRPr>
          </a:p>
        </p:txBody>
      </p:sp>
      <p:sp>
        <p:nvSpPr>
          <p:cNvPr id="4" name="מציין מיקום תוכן 3"/>
          <p:cNvSpPr>
            <a:spLocks noGrp="1"/>
          </p:cNvSpPr>
          <p:nvPr>
            <p:ph idx="1"/>
          </p:nvPr>
        </p:nvSpPr>
        <p:spPr>
          <a:xfrm>
            <a:off x="856211" y="1474932"/>
            <a:ext cx="10801869" cy="4351338"/>
          </a:xfrm>
        </p:spPr>
        <p:txBody>
          <a:bodyPr>
            <a:normAutofit lnSpcReduction="10000"/>
          </a:bodyPr>
          <a:lstStyle/>
          <a:p>
            <a:pPr marL="0" indent="0">
              <a:buNone/>
            </a:pPr>
            <a:endParaRPr lang="he-IL" dirty="0" smtClean="0"/>
          </a:p>
          <a:p>
            <a:pPr lvl="1"/>
            <a:r>
              <a:rPr lang="he-IL" dirty="0" smtClean="0">
                <a:latin typeface="David" panose="020E0502060401010101" pitchFamily="34" charset="-79"/>
                <a:cs typeface="David" panose="020E0502060401010101" pitchFamily="34" charset="-79"/>
              </a:rPr>
              <a:t>החל ממרץ 2020 בתי עסק נדרשים לעמוד בתקנות משתנות בהפרשי זמן קצרים בלי יכולת ממשית לתכנון עתידי, מציאות זו הביאה את בעלי העסקים למצב של אי יכולת ממשית לנהל את העסק כראוי.</a:t>
            </a:r>
          </a:p>
          <a:p>
            <a:pPr lvl="1"/>
            <a:endParaRPr lang="he-IL" dirty="0" smtClean="0">
              <a:latin typeface="David" panose="020E0502060401010101" pitchFamily="34" charset="-79"/>
              <a:cs typeface="David" panose="020E0502060401010101" pitchFamily="34" charset="-79"/>
            </a:endParaRPr>
          </a:p>
          <a:p>
            <a:pPr lvl="1"/>
            <a:r>
              <a:rPr lang="he-IL" dirty="0" smtClean="0">
                <a:latin typeface="David" panose="020E0502060401010101" pitchFamily="34" charset="-79"/>
                <a:cs typeface="David" panose="020E0502060401010101" pitchFamily="34" charset="-79"/>
              </a:rPr>
              <a:t>מחסור בהסברה ייעודית - פערים בין מה שפורסם בתקשורת לבין התקנות שנחתמו יצרו חוסר וודאות כיצד בעל העסק אמור להתנהל מול קהל הלקוחות שלו ולהיערך בהתאם התקנות מבחינת סידור העסק , שילוט , תפעול והקמה של עמדת בידוק בכניסה . </a:t>
            </a:r>
          </a:p>
          <a:p>
            <a:pPr marL="457200" lvl="1" indent="0">
              <a:buNone/>
            </a:pPr>
            <a:endParaRPr lang="he-IL" dirty="0" smtClean="0">
              <a:latin typeface="David" panose="020E0502060401010101" pitchFamily="34" charset="-79"/>
              <a:cs typeface="David" panose="020E0502060401010101" pitchFamily="34" charset="-79"/>
            </a:endParaRPr>
          </a:p>
          <a:p>
            <a:pPr lvl="1"/>
            <a:r>
              <a:rPr lang="he-IL" dirty="0" smtClean="0">
                <a:latin typeface="David" panose="020E0502060401010101" pitchFamily="34" charset="-79"/>
                <a:cs typeface="David" panose="020E0502060401010101" pitchFamily="34" charset="-79"/>
              </a:rPr>
              <a:t>ירידה בהכנסה הביאה את בעל העסק בחוסר ברירה לצמצום כוח האדם בעסק . במצב זה בעל העסק נדרש לעסוק בפועל בפעילות השוטפת ולא להתפנות למחשבה "מחוץ לקופסא" בניסיון להתאים את פעילות העסק שלו לרוח התקופה .</a:t>
            </a:r>
          </a:p>
          <a:p>
            <a:pPr marL="457200" lvl="1" indent="0">
              <a:buNone/>
            </a:pPr>
            <a:endParaRPr lang="he-IL" dirty="0" smtClean="0"/>
          </a:p>
          <a:p>
            <a:pPr marL="457200" lvl="1" indent="0">
              <a:buNone/>
            </a:pPr>
            <a:endParaRPr lang="he-IL" dirty="0" smtClean="0"/>
          </a:p>
        </p:txBody>
      </p:sp>
    </p:spTree>
    <p:extLst>
      <p:ext uri="{BB962C8B-B14F-4D97-AF65-F5344CB8AC3E}">
        <p14:creationId xmlns:p14="http://schemas.microsoft.com/office/powerpoint/2010/main" val="2146969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381898" y="365125"/>
            <a:ext cx="10515600" cy="1325563"/>
          </a:xfrm>
        </p:spPr>
        <p:txBody>
          <a:bodyPr/>
          <a:lstStyle/>
          <a:p>
            <a:r>
              <a:rPr lang="he-IL" dirty="0" smtClean="0">
                <a:solidFill>
                  <a:srgbClr val="002060"/>
                </a:solidFill>
                <a:latin typeface="David" panose="020E0502060401010101" pitchFamily="34" charset="-79"/>
                <a:cs typeface="David" panose="020E0502060401010101" pitchFamily="34" charset="-79"/>
              </a:rPr>
              <a:t>העוסקים ברישוי עסקים </a:t>
            </a:r>
            <a:r>
              <a:rPr lang="he-IL" dirty="0" err="1" smtClean="0">
                <a:solidFill>
                  <a:srgbClr val="002060"/>
                </a:solidFill>
                <a:latin typeface="David" panose="020E0502060401010101" pitchFamily="34" charset="-79"/>
                <a:cs typeface="David" panose="020E0502060401010101" pitchFamily="34" charset="-79"/>
              </a:rPr>
              <a:t>ככח</a:t>
            </a:r>
            <a:r>
              <a:rPr lang="he-IL" dirty="0" smtClean="0">
                <a:solidFill>
                  <a:srgbClr val="002060"/>
                </a:solidFill>
                <a:latin typeface="David" panose="020E0502060401010101" pitchFamily="34" charset="-79"/>
                <a:cs typeface="David" panose="020E0502060401010101" pitchFamily="34" charset="-79"/>
              </a:rPr>
              <a:t> מסייע לבעלי </a:t>
            </a:r>
            <a:br>
              <a:rPr lang="he-IL" dirty="0" smtClean="0">
                <a:solidFill>
                  <a:srgbClr val="002060"/>
                </a:solidFill>
                <a:latin typeface="David" panose="020E0502060401010101" pitchFamily="34" charset="-79"/>
                <a:cs typeface="David" panose="020E0502060401010101" pitchFamily="34" charset="-79"/>
              </a:rPr>
            </a:br>
            <a:r>
              <a:rPr lang="he-IL" dirty="0" smtClean="0">
                <a:solidFill>
                  <a:srgbClr val="002060"/>
                </a:solidFill>
                <a:latin typeface="David" panose="020E0502060401010101" pitchFamily="34" charset="-79"/>
                <a:cs typeface="David" panose="020E0502060401010101" pitchFamily="34" charset="-79"/>
              </a:rPr>
              <a:t>עסקים ברשות המקומית </a:t>
            </a:r>
            <a:endParaRPr lang="he-IL" dirty="0">
              <a:solidFill>
                <a:srgbClr val="002060"/>
              </a:solidFill>
              <a:latin typeface="David" panose="020E0502060401010101" pitchFamily="34" charset="-79"/>
              <a:cs typeface="David" panose="020E0502060401010101" pitchFamily="34" charset="-79"/>
            </a:endParaRPr>
          </a:p>
        </p:txBody>
      </p:sp>
      <p:sp>
        <p:nvSpPr>
          <p:cNvPr id="4" name="מציין מיקום תוכן 3"/>
          <p:cNvSpPr>
            <a:spLocks noGrp="1"/>
          </p:cNvSpPr>
          <p:nvPr>
            <p:ph idx="1"/>
          </p:nvPr>
        </p:nvSpPr>
        <p:spPr>
          <a:xfrm>
            <a:off x="543698" y="1677267"/>
            <a:ext cx="11353800" cy="4351338"/>
          </a:xfrm>
        </p:spPr>
        <p:txBody>
          <a:bodyPr>
            <a:normAutofit/>
          </a:bodyPr>
          <a:lstStyle/>
          <a:p>
            <a:pPr marL="0" indent="0">
              <a:buNone/>
            </a:pPr>
            <a:endParaRPr lang="he-IL" sz="2600" i="1" dirty="0" smtClean="0">
              <a:latin typeface="David" panose="020E0502060401010101" pitchFamily="34" charset="-79"/>
              <a:cs typeface="David" panose="020E0502060401010101" pitchFamily="34" charset="-79"/>
            </a:endParaRPr>
          </a:p>
          <a:p>
            <a:pPr marL="0" indent="0">
              <a:buNone/>
            </a:pPr>
            <a:r>
              <a:rPr lang="he-IL" sz="2400" dirty="0" smtClean="0">
                <a:latin typeface="David" panose="020E0502060401010101" pitchFamily="34" charset="-79"/>
                <a:cs typeface="David" panose="020E0502060401010101" pitchFamily="34" charset="-79"/>
              </a:rPr>
              <a:t>העוסקים ברישוי עסקים פרוסים ב- 257 רשויות מקומיות בכלל המגזרים במדינת ישראל. </a:t>
            </a:r>
          </a:p>
          <a:p>
            <a:pPr marL="0" indent="0">
              <a:buNone/>
            </a:pPr>
            <a:endParaRPr lang="he-IL" sz="2400" dirty="0" smtClean="0">
              <a:latin typeface="David" panose="020E0502060401010101" pitchFamily="34" charset="-79"/>
              <a:cs typeface="David" panose="020E0502060401010101" pitchFamily="34" charset="-79"/>
            </a:endParaRPr>
          </a:p>
          <a:p>
            <a:pPr marL="0" indent="0">
              <a:buNone/>
            </a:pPr>
            <a:r>
              <a:rPr lang="he-IL" sz="2400" dirty="0" smtClean="0">
                <a:latin typeface="David" panose="020E0502060401010101" pitchFamily="34" charset="-79"/>
                <a:cs typeface="David" panose="020E0502060401010101" pitchFamily="34" charset="-79"/>
              </a:rPr>
              <a:t>עיקר עבודת רישוי עסקים בשגרה שמירה ועמידת בתי העסק בחוק רישוי עסקים.</a:t>
            </a:r>
          </a:p>
          <a:p>
            <a:pPr marL="0" indent="0">
              <a:buNone/>
            </a:pPr>
            <a:endParaRPr lang="he-IL" sz="2400" dirty="0" smtClean="0">
              <a:latin typeface="David" panose="020E0502060401010101" pitchFamily="34" charset="-79"/>
              <a:cs typeface="David" panose="020E0502060401010101" pitchFamily="34" charset="-79"/>
            </a:endParaRPr>
          </a:p>
          <a:p>
            <a:r>
              <a:rPr lang="he-IL" sz="2400" dirty="0" smtClean="0">
                <a:latin typeface="David" panose="020E0502060401010101" pitchFamily="34" charset="-79"/>
                <a:cs typeface="David" panose="020E0502060401010101" pitchFamily="34" charset="-79"/>
              </a:rPr>
              <a:t>הסדרת תהליך הרישוי – יעילות לטובת העסק .</a:t>
            </a:r>
          </a:p>
          <a:p>
            <a:r>
              <a:rPr lang="he-IL" sz="2400" dirty="0" smtClean="0">
                <a:latin typeface="David" panose="020E0502060401010101" pitchFamily="34" charset="-79"/>
                <a:cs typeface="David" panose="020E0502060401010101" pitchFamily="34" charset="-79"/>
              </a:rPr>
              <a:t>פיקוח ואכיפה – עיגון זכויות בפיקוח ויצירת מידתיות באכיפה.</a:t>
            </a:r>
          </a:p>
          <a:p>
            <a:r>
              <a:rPr lang="he-IL" sz="2400" dirty="0" smtClean="0">
                <a:latin typeface="David" panose="020E0502060401010101" pitchFamily="34" charset="-79"/>
                <a:cs typeface="David" panose="020E0502060401010101" pitchFamily="34" charset="-79"/>
              </a:rPr>
              <a:t>תכנון ובניה ונגישות – הסרת חסמים בירוקרטים </a:t>
            </a:r>
            <a:r>
              <a:rPr lang="he-IL" sz="2400" dirty="0" err="1" smtClean="0">
                <a:latin typeface="David" panose="020E0502060401010101" pitchFamily="34" charset="-79"/>
                <a:cs typeface="David" panose="020E0502060401010101" pitchFamily="34" charset="-79"/>
              </a:rPr>
              <a:t>בתו"ב</a:t>
            </a:r>
            <a:r>
              <a:rPr lang="he-IL" sz="2400" dirty="0" smtClean="0">
                <a:latin typeface="David" panose="020E0502060401010101" pitchFamily="34" charset="-79"/>
                <a:cs typeface="David" panose="020E0502060401010101" pitchFamily="34" charset="-79"/>
              </a:rPr>
              <a:t> ונגישות. </a:t>
            </a:r>
          </a:p>
          <a:p>
            <a:r>
              <a:rPr lang="he-IL" sz="2400" dirty="0" smtClean="0">
                <a:latin typeface="David" panose="020E0502060401010101" pitchFamily="34" charset="-79"/>
                <a:cs typeface="David" panose="020E0502060401010101" pitchFamily="34" charset="-79"/>
              </a:rPr>
              <a:t>מסלולי רישוי דיפרנציאלי- מסלול מותאם לרמות מורכבות של העסק . </a:t>
            </a:r>
          </a:p>
          <a:p>
            <a:pPr marL="0" indent="0">
              <a:buNone/>
            </a:pPr>
            <a:endParaRPr lang="he-IL" sz="2600" i="1" dirty="0" smtClean="0">
              <a:latin typeface="David" panose="020E0502060401010101" pitchFamily="34" charset="-79"/>
              <a:cs typeface="David" panose="020E0502060401010101" pitchFamily="34" charset="-79"/>
            </a:endParaRPr>
          </a:p>
          <a:p>
            <a:pPr marL="0" indent="0">
              <a:buNone/>
            </a:pPr>
            <a:endParaRPr lang="he-IL" sz="2600" i="1" dirty="0">
              <a:latin typeface="David" panose="020E0502060401010101" pitchFamily="34" charset="-79"/>
              <a:cs typeface="David" panose="020E0502060401010101" pitchFamily="34" charset="-79"/>
            </a:endParaRPr>
          </a:p>
          <a:p>
            <a:endParaRPr lang="he-IL" i="1" dirty="0" smtClean="0"/>
          </a:p>
          <a:p>
            <a:endParaRPr lang="he-IL" i="1" dirty="0"/>
          </a:p>
          <a:p>
            <a:endParaRPr lang="he-IL" i="1" dirty="0" smtClean="0"/>
          </a:p>
          <a:p>
            <a:endParaRPr lang="he-IL" dirty="0" smtClean="0"/>
          </a:p>
          <a:p>
            <a:pPr lvl="1"/>
            <a:endParaRPr lang="he-IL" dirty="0"/>
          </a:p>
        </p:txBody>
      </p:sp>
    </p:spTree>
    <p:extLst>
      <p:ext uri="{BB962C8B-B14F-4D97-AF65-F5344CB8AC3E}">
        <p14:creationId xmlns:p14="http://schemas.microsoft.com/office/powerpoint/2010/main" val="210253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15743"/>
            <a:ext cx="10515600" cy="1325563"/>
          </a:xfrm>
        </p:spPr>
        <p:txBody>
          <a:bodyPr>
            <a:normAutofit/>
          </a:bodyPr>
          <a:lstStyle/>
          <a:p>
            <a:r>
              <a:rPr lang="he-IL" dirty="0" smtClean="0">
                <a:solidFill>
                  <a:srgbClr val="002060"/>
                </a:solidFill>
                <a:latin typeface="David" panose="020E0502060401010101" pitchFamily="34" charset="-79"/>
                <a:cs typeface="David" panose="020E0502060401010101" pitchFamily="34" charset="-79"/>
              </a:rPr>
              <a:t>ביצוע התאמות באיגוד לטובת ניהול משבר </a:t>
            </a:r>
            <a:br>
              <a:rPr lang="he-IL" dirty="0" smtClean="0">
                <a:solidFill>
                  <a:srgbClr val="002060"/>
                </a:solidFill>
                <a:latin typeface="David" panose="020E0502060401010101" pitchFamily="34" charset="-79"/>
                <a:cs typeface="David" panose="020E0502060401010101" pitchFamily="34" charset="-79"/>
              </a:rPr>
            </a:br>
            <a:r>
              <a:rPr lang="he-IL" dirty="0" smtClean="0">
                <a:solidFill>
                  <a:srgbClr val="002060"/>
                </a:solidFill>
                <a:latin typeface="David" panose="020E0502060401010101" pitchFamily="34" charset="-79"/>
                <a:cs typeface="David" panose="020E0502060401010101" pitchFamily="34" charset="-79"/>
              </a:rPr>
              <a:t>הקורונה מול בתי עסק </a:t>
            </a:r>
            <a:endParaRPr lang="he-IL" dirty="0">
              <a:solidFill>
                <a:srgbClr val="002060"/>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838200" y="1699000"/>
            <a:ext cx="10658302" cy="4735657"/>
          </a:xfrm>
        </p:spPr>
        <p:txBody>
          <a:bodyPr>
            <a:normAutofit fontScale="85000" lnSpcReduction="10000"/>
          </a:bodyPr>
          <a:lstStyle/>
          <a:p>
            <a:r>
              <a:rPr lang="he-IL" dirty="0" smtClean="0">
                <a:latin typeface="David" panose="020E0502060401010101" pitchFamily="34" charset="-79"/>
                <a:cs typeface="David" panose="020E0502060401010101" pitchFamily="34" charset="-79"/>
              </a:rPr>
              <a:t>איגוד רישוי העסקים לצד הפעילות בשגרה הקים מטה קורונה שמטרתו ריכוז המידע לעוסקים ברישוי העסקים לצורך מתן מענה לבעלי העסקים בחלוקה ספציפית לבתי העסק השונים . </a:t>
            </a:r>
          </a:p>
          <a:p>
            <a:pPr marL="0" indent="0">
              <a:buNone/>
            </a:pPr>
            <a:endParaRPr lang="he-IL" dirty="0" smtClean="0">
              <a:latin typeface="David" panose="020E0502060401010101" pitchFamily="34" charset="-79"/>
              <a:cs typeface="David" panose="020E0502060401010101" pitchFamily="34" charset="-79"/>
            </a:endParaRPr>
          </a:p>
          <a:p>
            <a:r>
              <a:rPr lang="he-IL" dirty="0" smtClean="0">
                <a:latin typeface="David" panose="020E0502060401010101" pitchFamily="34" charset="-79"/>
                <a:cs typeface="David" panose="020E0502060401010101" pitchFamily="34" charset="-79"/>
              </a:rPr>
              <a:t>העוסקים בשטח נכנסו "תחת האלונקה " והפכו לגורם ברשות המקומית שהיווה מענה הסברתי לכלל בתי העסק ( לא רק לטעוני הרישוי )בדגש על:</a:t>
            </a:r>
          </a:p>
          <a:p>
            <a:pPr lvl="1"/>
            <a:r>
              <a:rPr lang="he-IL" dirty="0" smtClean="0">
                <a:latin typeface="David" panose="020E0502060401010101" pitchFamily="34" charset="-79"/>
                <a:cs typeface="David" panose="020E0502060401010101" pitchFamily="34" charset="-79"/>
              </a:rPr>
              <a:t>תרגום הנחיות לביצוע ,הכנת בתי העסק בפועל בשטח באמצעות סיורים במקום  והצפת פערים חזרה לרשות </a:t>
            </a:r>
          </a:p>
          <a:p>
            <a:pPr marL="457200" lvl="1" indent="0">
              <a:buNone/>
            </a:pPr>
            <a:endParaRPr lang="he-IL" dirty="0" smtClean="0">
              <a:latin typeface="David" panose="020E0502060401010101" pitchFamily="34" charset="-79"/>
              <a:cs typeface="David" panose="020E0502060401010101" pitchFamily="34" charset="-79"/>
            </a:endParaRPr>
          </a:p>
          <a:p>
            <a:pPr lvl="1"/>
            <a:r>
              <a:rPr lang="he-IL" dirty="0" smtClean="0">
                <a:latin typeface="David" panose="020E0502060401010101" pitchFamily="34" charset="-79"/>
                <a:cs typeface="David" panose="020E0502060401010101" pitchFamily="34" charset="-79"/>
              </a:rPr>
              <a:t> סיוע במהירות </a:t>
            </a:r>
            <a:r>
              <a:rPr lang="he-IL" dirty="0" err="1" smtClean="0">
                <a:latin typeface="David" panose="020E0502060401010101" pitchFamily="34" charset="-79"/>
                <a:cs typeface="David" panose="020E0502060401010101" pitchFamily="34" charset="-79"/>
              </a:rPr>
              <a:t>מירבית</a:t>
            </a:r>
            <a:r>
              <a:rPr lang="he-IL" dirty="0" smtClean="0">
                <a:latin typeface="David" panose="020E0502060401010101" pitchFamily="34" charset="-79"/>
                <a:cs typeface="David" panose="020E0502060401010101" pitchFamily="34" charset="-79"/>
              </a:rPr>
              <a:t> בשינוי פעילות בית העסק על מנת שיוכל להמשיך לפעול תחת מגבלות הקורונה לדוגמא : אולמות אירועים – למסעדות , קייטרינג . ובכך מנעו קריסה נוספת של בתי עסק . </a:t>
            </a:r>
          </a:p>
          <a:p>
            <a:pPr marL="457200" lvl="1" indent="0">
              <a:buNone/>
            </a:pPr>
            <a:endParaRPr lang="he-IL" dirty="0" smtClean="0">
              <a:latin typeface="David" panose="020E0502060401010101" pitchFamily="34" charset="-79"/>
              <a:cs typeface="David" panose="020E0502060401010101" pitchFamily="34" charset="-79"/>
            </a:endParaRPr>
          </a:p>
          <a:p>
            <a:pPr marL="0" indent="0">
              <a:buNone/>
            </a:pPr>
            <a:r>
              <a:rPr lang="he-IL" dirty="0">
                <a:latin typeface="David" panose="020E0502060401010101" pitchFamily="34" charset="-79"/>
                <a:cs typeface="David" panose="020E0502060401010101" pitchFamily="34" charset="-79"/>
              </a:rPr>
              <a:t> </a:t>
            </a:r>
            <a:r>
              <a:rPr lang="he-IL" dirty="0" smtClean="0">
                <a:latin typeface="David" panose="020E0502060401010101" pitchFamily="34" charset="-79"/>
                <a:cs typeface="David" panose="020E0502060401010101" pitchFamily="34" charset="-79"/>
              </a:rPr>
              <a:t>כל זאת ועוד בוצע לכל </a:t>
            </a:r>
            <a:r>
              <a:rPr lang="he-IL" dirty="0">
                <a:latin typeface="David" panose="020E0502060401010101" pitchFamily="34" charset="-79"/>
                <a:cs typeface="David" panose="020E0502060401010101" pitchFamily="34" charset="-79"/>
              </a:rPr>
              <a:t>אורך שעות </a:t>
            </a:r>
            <a:r>
              <a:rPr lang="he-IL" dirty="0" smtClean="0">
                <a:latin typeface="David" panose="020E0502060401010101" pitchFamily="34" charset="-79"/>
                <a:cs typeface="David" panose="020E0502060401010101" pitchFamily="34" charset="-79"/>
              </a:rPr>
              <a:t>היממה, לעיתים בשעות לא שעות  </a:t>
            </a:r>
            <a:r>
              <a:rPr lang="he-IL" dirty="0">
                <a:latin typeface="David" panose="020E0502060401010101" pitchFamily="34" charset="-79"/>
                <a:cs typeface="David" panose="020E0502060401010101" pitchFamily="34" charset="-79"/>
              </a:rPr>
              <a:t>כפועל יוצא מהצורך החיוני של בעל עסק להיערך לעיתים </a:t>
            </a:r>
            <a:r>
              <a:rPr lang="he-IL" dirty="0" smtClean="0">
                <a:latin typeface="David" panose="020E0502060401010101" pitchFamily="34" charset="-79"/>
                <a:cs typeface="David" panose="020E0502060401010101" pitchFamily="34" charset="-79"/>
              </a:rPr>
              <a:t>מידית. </a:t>
            </a:r>
          </a:p>
          <a:p>
            <a:pPr marL="0" indent="0">
              <a:buNone/>
            </a:pPr>
            <a:r>
              <a:rPr lang="he-IL" dirty="0" smtClean="0">
                <a:latin typeface="David" panose="020E0502060401010101" pitchFamily="34" charset="-79"/>
                <a:cs typeface="David" panose="020E0502060401010101" pitchFamily="34" charset="-79"/>
              </a:rPr>
              <a:t>		(לדוגמא :בביטול </a:t>
            </a:r>
            <a:r>
              <a:rPr lang="he-IL" dirty="0">
                <a:latin typeface="David" panose="020E0502060401010101" pitchFamily="34" charset="-79"/>
                <a:cs typeface="David" panose="020E0502060401010101" pitchFamily="34" charset="-79"/>
              </a:rPr>
              <a:t>הזמנת סחורה , הגעת עובדים והתאמות </a:t>
            </a:r>
            <a:r>
              <a:rPr lang="he-IL" dirty="0" smtClean="0">
                <a:latin typeface="David" panose="020E0502060401010101" pitchFamily="34" charset="-79"/>
                <a:cs typeface="David" panose="020E0502060401010101" pitchFamily="34" charset="-79"/>
              </a:rPr>
              <a:t>נוספות)</a:t>
            </a:r>
          </a:p>
          <a:p>
            <a:pPr marL="0" indent="0">
              <a:buNone/>
            </a:pPr>
            <a:endParaRPr lang="he-IL" dirty="0" smtClean="0"/>
          </a:p>
          <a:p>
            <a:endParaRPr lang="he-IL" dirty="0" smtClean="0"/>
          </a:p>
        </p:txBody>
      </p:sp>
    </p:spTree>
    <p:extLst>
      <p:ext uri="{BB962C8B-B14F-4D97-AF65-F5344CB8AC3E}">
        <p14:creationId xmlns:p14="http://schemas.microsoft.com/office/powerpoint/2010/main" val="930540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4400" y="660400"/>
            <a:ext cx="10515600" cy="1325563"/>
          </a:xfrm>
        </p:spPr>
        <p:txBody>
          <a:bodyPr>
            <a:normAutofit fontScale="90000"/>
          </a:bodyPr>
          <a:lstStyle/>
          <a:p>
            <a:r>
              <a:rPr lang="he-IL" dirty="0" smtClean="0">
                <a:solidFill>
                  <a:srgbClr val="002060"/>
                </a:solidFill>
                <a:latin typeface="David" panose="020E0502060401010101" pitchFamily="34" charset="-79"/>
                <a:cs typeface="David" panose="020E0502060401010101" pitchFamily="34" charset="-79"/>
              </a:rPr>
              <a:t>תקנות הגבלת פעילות קורונה – </a:t>
            </a:r>
            <a:br>
              <a:rPr lang="he-IL" dirty="0" smtClean="0">
                <a:solidFill>
                  <a:srgbClr val="002060"/>
                </a:solidFill>
                <a:latin typeface="David" panose="020E0502060401010101" pitchFamily="34" charset="-79"/>
                <a:cs typeface="David" panose="020E0502060401010101" pitchFamily="34" charset="-79"/>
              </a:rPr>
            </a:br>
            <a:r>
              <a:rPr lang="he-IL" dirty="0" smtClean="0">
                <a:solidFill>
                  <a:srgbClr val="002060"/>
                </a:solidFill>
                <a:latin typeface="David" panose="020E0502060401010101" pitchFamily="34" charset="-79"/>
                <a:cs typeface="David" panose="020E0502060401010101" pitchFamily="34" charset="-79"/>
              </a:rPr>
              <a:t>תבחינים לעניין בחינת הפעילות לצורך </a:t>
            </a:r>
            <a:br>
              <a:rPr lang="he-IL" dirty="0" smtClean="0">
                <a:solidFill>
                  <a:srgbClr val="002060"/>
                </a:solidFill>
                <a:latin typeface="David" panose="020E0502060401010101" pitchFamily="34" charset="-79"/>
                <a:cs typeface="David" panose="020E0502060401010101" pitchFamily="34" charset="-79"/>
              </a:rPr>
            </a:br>
            <a:r>
              <a:rPr lang="he-IL" dirty="0" smtClean="0">
                <a:solidFill>
                  <a:srgbClr val="002060"/>
                </a:solidFill>
                <a:latin typeface="David" panose="020E0502060401010101" pitchFamily="34" charset="-79"/>
                <a:cs typeface="David" panose="020E0502060401010101" pitchFamily="34" charset="-79"/>
              </a:rPr>
              <a:t>הנחיית בעלי עסקים ומנהלי רישוי עסקים ברשויות</a:t>
            </a:r>
            <a:r>
              <a:rPr lang="he-IL" dirty="0" smtClean="0">
                <a:solidFill>
                  <a:srgbClr val="00B050"/>
                </a:solidFill>
                <a:latin typeface="David" panose="020E0502060401010101" pitchFamily="34" charset="-79"/>
                <a:cs typeface="David" panose="020E0502060401010101" pitchFamily="34" charset="-79"/>
              </a:rPr>
              <a:t/>
            </a:r>
            <a:br>
              <a:rPr lang="he-IL" dirty="0" smtClean="0">
                <a:solidFill>
                  <a:srgbClr val="00B050"/>
                </a:solidFill>
                <a:latin typeface="David" panose="020E0502060401010101" pitchFamily="34" charset="-79"/>
                <a:cs typeface="David" panose="020E0502060401010101" pitchFamily="34" charset="-79"/>
              </a:rPr>
            </a:br>
            <a:endParaRPr lang="he-IL" dirty="0">
              <a:solidFill>
                <a:srgbClr val="00B050"/>
              </a:solidFill>
              <a:latin typeface="David" panose="020E0502060401010101" pitchFamily="34" charset="-79"/>
              <a:cs typeface="David" panose="020E0502060401010101" pitchFamily="34" charset="-79"/>
            </a:endParaRPr>
          </a:p>
        </p:txBody>
      </p:sp>
      <p:sp>
        <p:nvSpPr>
          <p:cNvPr id="4" name="מציין מיקום תוכן 3"/>
          <p:cNvSpPr>
            <a:spLocks noGrp="1"/>
          </p:cNvSpPr>
          <p:nvPr>
            <p:ph idx="1"/>
          </p:nvPr>
        </p:nvSpPr>
        <p:spPr>
          <a:xfrm>
            <a:off x="1181100" y="2139950"/>
            <a:ext cx="10515600" cy="4351338"/>
          </a:xfrm>
        </p:spPr>
        <p:txBody>
          <a:bodyPr>
            <a:normAutofit/>
          </a:bodyPr>
          <a:lstStyle/>
          <a:p>
            <a:r>
              <a:rPr lang="he-IL" sz="2400" dirty="0" smtClean="0">
                <a:latin typeface="David" panose="020E0502060401010101" pitchFamily="34" charset="-79"/>
                <a:cs typeface="David" panose="020E0502060401010101" pitchFamily="34" charset="-79"/>
              </a:rPr>
              <a:t>השאיפה  - להיצמד להגדרות המופיעות בתקנות אך אם זאת ברור כי  לא כל עסק "מתאים כמו כפפה ליד" </a:t>
            </a:r>
          </a:p>
          <a:p>
            <a:endParaRPr lang="he-IL" sz="2400" dirty="0">
              <a:latin typeface="David" panose="020E0502060401010101" pitchFamily="34" charset="-79"/>
              <a:cs typeface="David" panose="020E0502060401010101" pitchFamily="34" charset="-79"/>
            </a:endParaRPr>
          </a:p>
          <a:p>
            <a:r>
              <a:rPr lang="he-IL" sz="2400" dirty="0" smtClean="0">
                <a:latin typeface="David" panose="020E0502060401010101" pitchFamily="34" charset="-79"/>
                <a:cs typeface="David" panose="020E0502060401010101" pitchFamily="34" charset="-79"/>
              </a:rPr>
              <a:t>לצורך כך – גם אם פריט הרישוי כפי שמופיע במערכות רישוי עסקים  אינו בהכרח מעיד או מתאים לתקנות הגבלת הפעילות – מנהל הרישוי בוחן את האירוע לגופו לצורך מתן הנחיות המתאימות בהתאם למגבלות שקבע החוק.</a:t>
            </a:r>
          </a:p>
          <a:p>
            <a:endParaRPr lang="he-IL" sz="2400" dirty="0">
              <a:latin typeface="David" panose="020E0502060401010101" pitchFamily="34" charset="-79"/>
              <a:cs typeface="David" panose="020E0502060401010101" pitchFamily="34" charset="-79"/>
            </a:endParaRPr>
          </a:p>
          <a:p>
            <a:pPr marL="0" indent="0">
              <a:buNone/>
            </a:pPr>
            <a:r>
              <a:rPr lang="he-IL" sz="2400" dirty="0" smtClean="0">
                <a:latin typeface="David" panose="020E0502060401010101" pitchFamily="34" charset="-79"/>
                <a:cs typeface="David" panose="020E0502060401010101" pitchFamily="34" charset="-79"/>
              </a:rPr>
              <a:t>לדוגמא : בבית אוכל לא נדרש אישור תו ירוק לילד מתחת לגיל 12 , אבל מה קורה אם במקום מתקיימת חתונה? במקרה כזה חלות הגבלות מחמירות...</a:t>
            </a:r>
          </a:p>
          <a:p>
            <a:endParaRPr lang="he-IL" sz="2400" dirty="0"/>
          </a:p>
          <a:p>
            <a:pPr marL="0" indent="0">
              <a:buNone/>
            </a:pPr>
            <a:endParaRPr lang="he-IL" dirty="0" smtClean="0"/>
          </a:p>
          <a:p>
            <a:pPr lvl="1"/>
            <a:endParaRPr lang="he-IL" dirty="0"/>
          </a:p>
        </p:txBody>
      </p:sp>
    </p:spTree>
    <p:extLst>
      <p:ext uri="{BB962C8B-B14F-4D97-AF65-F5344CB8AC3E}">
        <p14:creationId xmlns:p14="http://schemas.microsoft.com/office/powerpoint/2010/main" val="2509260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4400" y="660400"/>
            <a:ext cx="10515600" cy="1325563"/>
          </a:xfrm>
        </p:spPr>
        <p:txBody>
          <a:bodyPr>
            <a:normAutofit fontScale="90000"/>
          </a:bodyPr>
          <a:lstStyle/>
          <a:p>
            <a:r>
              <a:rPr lang="he-IL" dirty="0" smtClean="0">
                <a:solidFill>
                  <a:srgbClr val="002060"/>
                </a:solidFill>
                <a:latin typeface="David" panose="020E0502060401010101" pitchFamily="34" charset="-79"/>
                <a:cs typeface="David" panose="020E0502060401010101" pitchFamily="34" charset="-79"/>
              </a:rPr>
              <a:t>תקנות הגבלת פעילות קורונה – </a:t>
            </a:r>
            <a:br>
              <a:rPr lang="he-IL" dirty="0" smtClean="0">
                <a:solidFill>
                  <a:srgbClr val="002060"/>
                </a:solidFill>
                <a:latin typeface="David" panose="020E0502060401010101" pitchFamily="34" charset="-79"/>
                <a:cs typeface="David" panose="020E0502060401010101" pitchFamily="34" charset="-79"/>
              </a:rPr>
            </a:br>
            <a:r>
              <a:rPr lang="he-IL" dirty="0" smtClean="0">
                <a:solidFill>
                  <a:srgbClr val="002060"/>
                </a:solidFill>
                <a:latin typeface="David" panose="020E0502060401010101" pitchFamily="34" charset="-79"/>
                <a:cs typeface="David" panose="020E0502060401010101" pitchFamily="34" charset="-79"/>
              </a:rPr>
              <a:t>הערכות עתידית</a:t>
            </a:r>
            <a:r>
              <a:rPr lang="he-IL" dirty="0" smtClean="0">
                <a:solidFill>
                  <a:srgbClr val="00B050"/>
                </a:solidFill>
                <a:latin typeface="David" panose="020E0502060401010101" pitchFamily="34" charset="-79"/>
                <a:cs typeface="David" panose="020E0502060401010101" pitchFamily="34" charset="-79"/>
              </a:rPr>
              <a:t/>
            </a:r>
            <a:br>
              <a:rPr lang="he-IL" dirty="0" smtClean="0">
                <a:solidFill>
                  <a:srgbClr val="00B050"/>
                </a:solidFill>
                <a:latin typeface="David" panose="020E0502060401010101" pitchFamily="34" charset="-79"/>
                <a:cs typeface="David" panose="020E0502060401010101" pitchFamily="34" charset="-79"/>
              </a:rPr>
            </a:br>
            <a:endParaRPr lang="he-IL" dirty="0">
              <a:solidFill>
                <a:srgbClr val="00B050"/>
              </a:solidFill>
              <a:latin typeface="David" panose="020E0502060401010101" pitchFamily="34" charset="-79"/>
              <a:cs typeface="David" panose="020E0502060401010101" pitchFamily="34" charset="-79"/>
            </a:endParaRPr>
          </a:p>
        </p:txBody>
      </p:sp>
      <p:sp>
        <p:nvSpPr>
          <p:cNvPr id="4" name="מציין מיקום תוכן 3"/>
          <p:cNvSpPr>
            <a:spLocks noGrp="1"/>
          </p:cNvSpPr>
          <p:nvPr>
            <p:ph idx="1"/>
          </p:nvPr>
        </p:nvSpPr>
        <p:spPr>
          <a:xfrm>
            <a:off x="365760" y="2139950"/>
            <a:ext cx="11330940" cy="4351338"/>
          </a:xfrm>
        </p:spPr>
        <p:txBody>
          <a:bodyPr>
            <a:normAutofit/>
          </a:bodyPr>
          <a:lstStyle/>
          <a:p>
            <a:r>
              <a:rPr lang="he-IL" sz="2400" dirty="0" smtClean="0">
                <a:latin typeface="David" panose="020E0502060401010101" pitchFamily="34" charset="-79"/>
                <a:cs typeface="David" panose="020E0502060401010101" pitchFamily="34" charset="-79"/>
              </a:rPr>
              <a:t>ריכוז ושיקוף נתונים (טבלת הנחיות קורונה לעסקים) – מוכנה להתנעה מחדש והעברת מידע בצורה מרוכזת למנהלי הרישוי ומשם לבעלי העסקים.</a:t>
            </a:r>
          </a:p>
          <a:p>
            <a:endParaRPr lang="he-IL" sz="2400" dirty="0">
              <a:latin typeface="David" panose="020E0502060401010101" pitchFamily="34" charset="-79"/>
              <a:cs typeface="David" panose="020E0502060401010101" pitchFamily="34" charset="-79"/>
            </a:endParaRPr>
          </a:p>
          <a:p>
            <a:r>
              <a:rPr lang="he-IL" sz="2400" dirty="0" smtClean="0">
                <a:latin typeface="David" panose="020E0502060401010101" pitchFamily="34" charset="-79"/>
                <a:cs typeface="David" panose="020E0502060401010101" pitchFamily="34" charset="-79"/>
              </a:rPr>
              <a:t>מענה מקומי בהעדר פיקוד העורף.</a:t>
            </a:r>
          </a:p>
          <a:p>
            <a:endParaRPr lang="he-IL" sz="2400" dirty="0">
              <a:latin typeface="David" panose="020E0502060401010101" pitchFamily="34" charset="-79"/>
              <a:cs typeface="David" panose="020E0502060401010101" pitchFamily="34" charset="-79"/>
            </a:endParaRPr>
          </a:p>
          <a:p>
            <a:r>
              <a:rPr lang="he-IL" sz="2400" dirty="0" smtClean="0">
                <a:latin typeface="David" panose="020E0502060401010101" pitchFamily="34" charset="-79"/>
                <a:cs typeface="David" panose="020E0502060401010101" pitchFamily="34" charset="-79"/>
              </a:rPr>
              <a:t>חיזוק שיתוף הפעולה עם משרדי הממשלה בדגש "שפה אחת מסר אחד".</a:t>
            </a:r>
          </a:p>
          <a:p>
            <a:endParaRPr lang="he-IL" sz="2400" dirty="0">
              <a:latin typeface="David" panose="020E0502060401010101" pitchFamily="34" charset="-79"/>
              <a:cs typeface="David" panose="020E0502060401010101" pitchFamily="34" charset="-79"/>
            </a:endParaRPr>
          </a:p>
          <a:p>
            <a:r>
              <a:rPr lang="he-IL" sz="2400" dirty="0" smtClean="0">
                <a:latin typeface="David" panose="020E0502060401010101" pitchFamily="34" charset="-79"/>
                <a:cs typeface="David" panose="020E0502060401010101" pitchFamily="34" charset="-79"/>
              </a:rPr>
              <a:t>חיזוק הפיקוח המשולב (רישוי </a:t>
            </a:r>
            <a:r>
              <a:rPr lang="he-IL" sz="2400" dirty="0" err="1" smtClean="0">
                <a:latin typeface="David" panose="020E0502060401010101" pitchFamily="34" charset="-79"/>
                <a:cs typeface="David" panose="020E0502060401010101" pitchFamily="34" charset="-79"/>
              </a:rPr>
              <a:t>עסקים+תקנות</a:t>
            </a:r>
            <a:r>
              <a:rPr lang="he-IL" sz="2400" dirty="0" smtClean="0">
                <a:latin typeface="David" panose="020E0502060401010101" pitchFamily="34" charset="-79"/>
                <a:cs typeface="David" panose="020E0502060401010101" pitchFamily="34" charset="-79"/>
              </a:rPr>
              <a:t> הגבלת פעילות)</a:t>
            </a:r>
          </a:p>
          <a:p>
            <a:endParaRPr lang="he-IL" sz="2400" dirty="0">
              <a:latin typeface="David" panose="020E0502060401010101" pitchFamily="34" charset="-79"/>
              <a:cs typeface="David" panose="020E0502060401010101" pitchFamily="34" charset="-79"/>
            </a:endParaRPr>
          </a:p>
          <a:p>
            <a:endParaRPr lang="he-IL" sz="2400" dirty="0" smtClean="0">
              <a:latin typeface="David" panose="020E0502060401010101" pitchFamily="34" charset="-79"/>
              <a:cs typeface="David" panose="020E0502060401010101" pitchFamily="34" charset="-79"/>
            </a:endParaRPr>
          </a:p>
          <a:p>
            <a:endParaRPr lang="he-IL" sz="2400" dirty="0"/>
          </a:p>
          <a:p>
            <a:pPr marL="0" indent="0">
              <a:buNone/>
            </a:pPr>
            <a:endParaRPr lang="he-IL" dirty="0" smtClean="0"/>
          </a:p>
          <a:p>
            <a:pPr lvl="1"/>
            <a:endParaRPr lang="he-IL" dirty="0"/>
          </a:p>
        </p:txBody>
      </p:sp>
    </p:spTree>
    <p:extLst>
      <p:ext uri="{BB962C8B-B14F-4D97-AF65-F5344CB8AC3E}">
        <p14:creationId xmlns:p14="http://schemas.microsoft.com/office/powerpoint/2010/main" val="175131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514600" y="2689225"/>
            <a:ext cx="7581899" cy="1325563"/>
          </a:xfrm>
        </p:spPr>
        <p:txBody>
          <a:bodyPr>
            <a:noAutofit/>
          </a:bodyPr>
          <a:lstStyle/>
          <a:p>
            <a:r>
              <a:rPr lang="he-IL" sz="7200" dirty="0" smtClean="0">
                <a:solidFill>
                  <a:srgbClr val="002060"/>
                </a:solidFill>
                <a:latin typeface="David" panose="020E0502060401010101" pitchFamily="34" charset="-79"/>
                <a:cs typeface="David" panose="020E0502060401010101" pitchFamily="34" charset="-79"/>
              </a:rPr>
              <a:t>בריאות טובה לכולם!</a:t>
            </a:r>
            <a:endParaRPr lang="he-IL" sz="7200"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59927318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1864</TotalTime>
  <Words>532</Words>
  <Application>Microsoft Office PowerPoint</Application>
  <PresentationFormat>מסך רחב</PresentationFormat>
  <Paragraphs>52</Paragraphs>
  <Slides>7</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7</vt:i4>
      </vt:variant>
    </vt:vector>
  </HeadingPairs>
  <TitlesOfParts>
    <vt:vector size="13" baseType="lpstr">
      <vt:lpstr>Arial</vt:lpstr>
      <vt:lpstr>Calibri</vt:lpstr>
      <vt:lpstr>Calibri Light</vt:lpstr>
      <vt:lpstr>David</vt:lpstr>
      <vt:lpstr>Times New Roman</vt:lpstr>
      <vt:lpstr>ערכת נושא Office</vt:lpstr>
      <vt:lpstr>הגבלת פעילות בבתי עסק בימי מגפת הקורונה  פעילות אגפי ומחלקות רישוי עסקים  3/08/21</vt:lpstr>
      <vt:lpstr>הגבלת פעילות בבתי עסק בימי מגפת הקורונה  המצב קיים  </vt:lpstr>
      <vt:lpstr>העוסקים ברישוי עסקים ככח מסייע לבעלי  עסקים ברשות המקומית </vt:lpstr>
      <vt:lpstr>ביצוע התאמות באיגוד לטובת ניהול משבר  הקורונה מול בתי עסק </vt:lpstr>
      <vt:lpstr>תקנות הגבלת פעילות קורונה –  תבחינים לעניין בחינת הפעילות לצורך  הנחיית בעלי עסקים ומנהלי רישוי עסקים ברשויות </vt:lpstr>
      <vt:lpstr>תקנות הגבלת פעילות קורונה –  הערכות עתידית </vt:lpstr>
      <vt:lpstr>בריאות טובה לכולם!</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השגה בהליך רישיון עסק</dc:title>
  <dc:creator>רון לוי</dc:creator>
  <cp:lastModifiedBy>ענת דותן</cp:lastModifiedBy>
  <cp:revision>33</cp:revision>
  <cp:lastPrinted>2021-08-02T08:46:17Z</cp:lastPrinted>
  <dcterms:created xsi:type="dcterms:W3CDTF">2021-08-02T06:29:10Z</dcterms:created>
  <dcterms:modified xsi:type="dcterms:W3CDTF">2021-08-05T07:40:14Z</dcterms:modified>
</cp:coreProperties>
</file>