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2">
  <p:sldMasterIdLst>
    <p:sldMasterId id="2147483700" r:id="rId1"/>
    <p:sldMasterId id="2147483728" r:id="rId2"/>
    <p:sldMasterId id="2147483732" r:id="rId3"/>
    <p:sldMasterId id="2147483756" r:id="rId4"/>
    <p:sldMasterId id="2147483768" r:id="rId5"/>
    <p:sldMasterId id="2147483780" r:id="rId6"/>
  </p:sldMasterIdLst>
  <p:notesMasterIdLst>
    <p:notesMasterId r:id="rId27"/>
  </p:notesMasterIdLst>
  <p:handoutMasterIdLst>
    <p:handoutMasterId r:id="rId28"/>
  </p:handoutMasterIdLst>
  <p:sldIdLst>
    <p:sldId id="1894" r:id="rId7"/>
    <p:sldId id="1888" r:id="rId8"/>
    <p:sldId id="1907" r:id="rId9"/>
    <p:sldId id="1880" r:id="rId10"/>
    <p:sldId id="1902" r:id="rId11"/>
    <p:sldId id="1893" r:id="rId12"/>
    <p:sldId id="1895" r:id="rId13"/>
    <p:sldId id="1917" r:id="rId14"/>
    <p:sldId id="1918" r:id="rId15"/>
    <p:sldId id="1897" r:id="rId16"/>
    <p:sldId id="1909" r:id="rId17"/>
    <p:sldId id="1915" r:id="rId18"/>
    <p:sldId id="1916" r:id="rId19"/>
    <p:sldId id="1919" r:id="rId20"/>
    <p:sldId id="1920" r:id="rId21"/>
    <p:sldId id="1898" r:id="rId22"/>
    <p:sldId id="1899" r:id="rId23"/>
    <p:sldId id="1922" r:id="rId24"/>
    <p:sldId id="1923" r:id="rId25"/>
    <p:sldId id="1921" r:id="rId26"/>
  </p:sldIdLst>
  <p:sldSz cx="11880850" cy="6840538"/>
  <p:notesSz cx="6797675" cy="9926638"/>
  <p:custDataLst>
    <p:tags r:id="rId29"/>
  </p:custDataLst>
  <p:defaultTextStyle>
    <a:defPPr>
      <a:defRPr lang="he-IL"/>
    </a:defPPr>
    <a:lvl1pPr marL="0" algn="r" defTabSz="912674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338" algn="r" defTabSz="912674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674" algn="r" defTabSz="912674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010" algn="r" defTabSz="912674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348" algn="r" defTabSz="912674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1687" algn="r" defTabSz="912674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8022" algn="r" defTabSz="912674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4360" algn="r" defTabSz="912674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0697" algn="r" defTabSz="912674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37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9500"/>
    <a:srgbClr val="990000"/>
    <a:srgbClr val="00FF00"/>
    <a:srgbClr val="CBBF9D"/>
    <a:srgbClr val="BAC88E"/>
    <a:srgbClr val="FBF68D"/>
    <a:srgbClr val="40CFD2"/>
    <a:srgbClr val="CC0000"/>
    <a:srgbClr val="CC3300"/>
    <a:srgbClr val="E8B8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781" autoAdjust="0"/>
    <p:restoredTop sz="93975" autoAdjust="0"/>
  </p:normalViewPr>
  <p:slideViewPr>
    <p:cSldViewPr>
      <p:cViewPr varScale="1">
        <p:scale>
          <a:sx n="84" d="100"/>
          <a:sy n="84" d="100"/>
        </p:scale>
        <p:origin x="180" y="582"/>
      </p:cViewPr>
      <p:guideLst>
        <p:guide orient="horz" pos="2155"/>
        <p:guide pos="37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>
        <p:scale>
          <a:sx n="66" d="100"/>
          <a:sy n="66" d="100"/>
        </p:scale>
        <p:origin x="2778" y="-4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1276" y="1"/>
            <a:ext cx="2946400" cy="496888"/>
          </a:xfrm>
          <a:prstGeom prst="rect">
            <a:avLst/>
          </a:prstGeom>
        </p:spPr>
        <p:txBody>
          <a:bodyPr vert="horz" lIns="91415" tIns="45706" rIns="91415" bIns="45706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1"/>
            <a:ext cx="2946400" cy="496888"/>
          </a:xfrm>
          <a:prstGeom prst="rect">
            <a:avLst/>
          </a:prstGeom>
        </p:spPr>
        <p:txBody>
          <a:bodyPr vert="horz" lIns="91415" tIns="45706" rIns="91415" bIns="45706" rtlCol="1"/>
          <a:lstStyle>
            <a:lvl1pPr algn="l">
              <a:defRPr sz="1200"/>
            </a:lvl1pPr>
          </a:lstStyle>
          <a:p>
            <a:fld id="{145F7313-F760-4E53-A8CF-CA4549FD01D2}" type="datetimeFigureOut">
              <a:rPr lang="he-IL" smtClean="0"/>
              <a:t>כ"ז/אב/תשפ"א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51276" y="9428166"/>
            <a:ext cx="2946400" cy="496887"/>
          </a:xfrm>
          <a:prstGeom prst="rect">
            <a:avLst/>
          </a:prstGeom>
        </p:spPr>
        <p:txBody>
          <a:bodyPr vert="horz" lIns="91415" tIns="45706" rIns="91415" bIns="45706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428166"/>
            <a:ext cx="2946400" cy="496887"/>
          </a:xfrm>
          <a:prstGeom prst="rect">
            <a:avLst/>
          </a:prstGeom>
        </p:spPr>
        <p:txBody>
          <a:bodyPr vert="horz" lIns="91415" tIns="45706" rIns="91415" bIns="45706" rtlCol="1" anchor="b"/>
          <a:lstStyle>
            <a:lvl1pPr algn="l">
              <a:defRPr sz="1200"/>
            </a:lvl1pPr>
          </a:lstStyle>
          <a:p>
            <a:fld id="{8A59508B-83F7-4AE4-85B2-87D512FEC31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0681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8" y="0"/>
            <a:ext cx="2945660" cy="496332"/>
          </a:xfrm>
          <a:prstGeom prst="rect">
            <a:avLst/>
          </a:prstGeom>
        </p:spPr>
        <p:txBody>
          <a:bodyPr vert="horz" lIns="91406" tIns="45701" rIns="91406" bIns="45701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6" y="0"/>
            <a:ext cx="2945660" cy="496332"/>
          </a:xfrm>
          <a:prstGeom prst="rect">
            <a:avLst/>
          </a:prstGeom>
        </p:spPr>
        <p:txBody>
          <a:bodyPr vert="horz" lIns="91406" tIns="45701" rIns="91406" bIns="45701" rtlCol="1"/>
          <a:lstStyle>
            <a:lvl1pPr algn="l">
              <a:defRPr sz="1200"/>
            </a:lvl1pPr>
          </a:lstStyle>
          <a:p>
            <a:fld id="{7AA221F6-A710-4E38-8FF7-7195416DEB81}" type="datetimeFigureOut">
              <a:rPr lang="he-IL" smtClean="0"/>
              <a:t>כ"ז/אב/תשפ"א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66688" y="744538"/>
            <a:ext cx="6464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06" tIns="45701" rIns="91406" bIns="45701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2018" y="9428583"/>
            <a:ext cx="2945660" cy="496332"/>
          </a:xfrm>
          <a:prstGeom prst="rect">
            <a:avLst/>
          </a:prstGeom>
        </p:spPr>
        <p:txBody>
          <a:bodyPr vert="horz" lIns="91406" tIns="45701" rIns="91406" bIns="45701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6" y="9428583"/>
            <a:ext cx="2945660" cy="496332"/>
          </a:xfrm>
          <a:prstGeom prst="rect">
            <a:avLst/>
          </a:prstGeom>
        </p:spPr>
        <p:txBody>
          <a:bodyPr vert="horz" lIns="91406" tIns="45701" rIns="91406" bIns="45701" rtlCol="1" anchor="b"/>
          <a:lstStyle>
            <a:lvl1pPr algn="l">
              <a:defRPr sz="1200"/>
            </a:lvl1pPr>
          </a:lstStyle>
          <a:p>
            <a:fld id="{E5E23685-80F1-4532-8483-3CAC288793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3966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2674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338" algn="r" defTabSz="912674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674" algn="r" defTabSz="912674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010" algn="r" defTabSz="912674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348" algn="r" defTabSz="912674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1687" algn="r" defTabSz="912674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022" algn="r" defTabSz="912674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360" algn="r" defTabSz="912674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0697" algn="r" defTabSz="912674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66688" y="744538"/>
            <a:ext cx="6464300" cy="372268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CFAE5-B6BD-4B80-9024-1CABD0E41763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62669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66688" y="744538"/>
            <a:ext cx="6464300" cy="372268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2674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CCFAE5-B6BD-4B80-9024-1CABD0E41763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l" defTabSz="912674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15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561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66688" y="744538"/>
            <a:ext cx="6464300" cy="372268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CFAE5-B6BD-4B80-9024-1CABD0E41763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82550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66688" y="744538"/>
            <a:ext cx="6464300" cy="372268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CFAE5-B6BD-4B80-9024-1CABD0E41763}" type="slidenum">
              <a:rPr lang="x-none" smtClean="0"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82550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66688" y="744538"/>
            <a:ext cx="6464300" cy="372268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CFAE5-B6BD-4B80-9024-1CABD0E41763}" type="slidenum">
              <a:rPr lang="x-none" smtClean="0"/>
              <a:t>18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05758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66688" y="744538"/>
            <a:ext cx="6464300" cy="372268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CFAE5-B6BD-4B80-9024-1CABD0E41763}" type="slidenum">
              <a:rPr lang="x-none" smtClean="0"/>
              <a:t>19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73790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66688" y="744538"/>
            <a:ext cx="6464300" cy="372268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CFAE5-B6BD-4B80-9024-1CABD0E41763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82550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66688" y="744538"/>
            <a:ext cx="6464300" cy="372268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CFAE5-B6BD-4B80-9024-1CABD0E41763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12290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66688" y="744538"/>
            <a:ext cx="6464300" cy="372268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CFAE5-B6BD-4B80-9024-1CABD0E41763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99312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66688" y="744538"/>
            <a:ext cx="6464300" cy="372268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CFAE5-B6BD-4B80-9024-1CABD0E41763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82550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66688" y="744538"/>
            <a:ext cx="6464300" cy="372268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CFAE5-B6BD-4B80-9024-1CABD0E41763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35472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66688" y="744538"/>
            <a:ext cx="6464300" cy="372268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CFAE5-B6BD-4B80-9024-1CABD0E41763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26123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66688" y="744538"/>
            <a:ext cx="6464300" cy="372268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CFAE5-B6BD-4B80-9024-1CABD0E41763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50305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66688" y="744538"/>
            <a:ext cx="6464300" cy="372268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2674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CCFAE5-B6BD-4B80-9024-1CABD0E41763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l" defTabSz="912674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14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625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485900" y="1119188"/>
            <a:ext cx="8910638" cy="23812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485900" y="3592531"/>
            <a:ext cx="8910638" cy="165258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338" indent="0" algn="ctr">
              <a:buNone/>
              <a:defRPr sz="2000"/>
            </a:lvl2pPr>
            <a:lvl3pPr marL="912674" indent="0" algn="ctr">
              <a:buNone/>
              <a:defRPr sz="1800"/>
            </a:lvl3pPr>
            <a:lvl4pPr marL="1369010" indent="0" algn="ctr">
              <a:buNone/>
              <a:defRPr sz="1600"/>
            </a:lvl4pPr>
            <a:lvl5pPr marL="1825348" indent="0" algn="ctr">
              <a:buNone/>
              <a:defRPr sz="1600"/>
            </a:lvl5pPr>
            <a:lvl6pPr marL="2281687" indent="0" algn="ctr">
              <a:buNone/>
              <a:defRPr sz="1600"/>
            </a:lvl6pPr>
            <a:lvl7pPr marL="2738022" indent="0" algn="ctr">
              <a:buNone/>
              <a:defRPr sz="1600"/>
            </a:lvl7pPr>
            <a:lvl8pPr marL="3194360" indent="0" algn="ctr">
              <a:buNone/>
              <a:defRPr sz="1600"/>
            </a:lvl8pPr>
            <a:lvl9pPr marL="3650697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4EC5-A2A1-4F47-A65C-75CCCDC14695}" type="datetimeFigureOut">
              <a:rPr lang="he-IL" smtClean="0"/>
              <a:t>כ"ז/אב/תשפ"א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4022F-E53B-4BE8-811E-9631B2A42E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4396634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4EC5-A2A1-4F47-A65C-75CCCDC14695}" type="datetimeFigureOut">
              <a:rPr lang="he-IL" smtClean="0"/>
              <a:t>כ"ז/אב/תשפ"א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4022F-E53B-4BE8-811E-9631B2A42E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1932428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502650" y="363538"/>
            <a:ext cx="2560638" cy="5797550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17563" y="363538"/>
            <a:ext cx="7532687" cy="5797550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4EC5-A2A1-4F47-A65C-75CCCDC14695}" type="datetimeFigureOut">
              <a:rPr lang="he-IL" smtClean="0"/>
              <a:t>כ"ז/אב/תשפ"א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4022F-E53B-4BE8-811E-9631B2A42E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711792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880850" cy="6840538"/>
          </a:xfrm>
          <a:prstGeom prst="rect">
            <a:avLst/>
          </a:prstGeom>
        </p:spPr>
      </p:pic>
      <p:sp>
        <p:nvSpPr>
          <p:cNvPr id="3" name="TextBox 11"/>
          <p:cNvSpPr txBox="1"/>
          <p:nvPr userDrawn="1"/>
        </p:nvSpPr>
        <p:spPr>
          <a:xfrm>
            <a:off x="4751175" y="6491837"/>
            <a:ext cx="2725847" cy="261436"/>
          </a:xfrm>
          <a:prstGeom prst="rect">
            <a:avLst/>
          </a:prstGeom>
          <a:noFill/>
        </p:spPr>
        <p:txBody>
          <a:bodyPr wrap="none" lIns="91268" tIns="45634" rIns="91268" bIns="45634" rtlCol="1">
            <a:spAutoFit/>
          </a:bodyPr>
          <a:lstStyle>
            <a:defPPr>
              <a:defRPr lang="he-IL"/>
            </a:defPPr>
            <a:lvl1pPr marL="0" algn="r" defTabSz="913802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99" algn="r" defTabSz="913802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802" algn="r" defTabSz="913802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705" algn="r" defTabSz="913802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605" algn="r" defTabSz="913802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508" algn="r" defTabSz="913802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408" algn="r" defTabSz="913802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309" algn="r" defTabSz="913802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213" algn="r" defTabSz="913802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1100" b="1" spc="139">
                <a:ln w="11430"/>
                <a:solidFill>
                  <a:srgbClr val="FFC000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שותפות באכיפה – הורדת התחלואה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5" t="15152" r="40681" b="75239"/>
          <a:stretch>
            <a:fillRect/>
          </a:stretch>
        </p:blipFill>
        <p:spPr bwMode="auto">
          <a:xfrm>
            <a:off x="1" y="110049"/>
            <a:ext cx="656246" cy="51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63870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9C95-8553-46EF-8225-AE479DC6E80E}" type="datetime1">
              <a:rPr lang="en-US" smtClean="0"/>
              <a:t>8/5/2021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שותפות באכיפה - הורדת התחלואה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4848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083" y="2125001"/>
            <a:ext cx="10098723" cy="14662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2128" y="3876310"/>
            <a:ext cx="8316596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4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8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23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7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71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4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20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94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F9BF-93D1-4FAE-BEA9-C56FDA6FE5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prstClr val="black">
                    <a:tint val="75000"/>
                  </a:prstClr>
                </a:solidFill>
              </a:rPr>
              <a:t>שותפות באכיפה - הורדת התחלואה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61557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0775-65E9-456D-A48B-8921A54413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prstClr val="black">
                    <a:tint val="75000"/>
                  </a:prstClr>
                </a:solidFill>
              </a:rPr>
              <a:t>שותפות באכיפה - הורדת התחלואה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48302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524" y="4395681"/>
            <a:ext cx="10098723" cy="1358606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524" y="2899312"/>
            <a:ext cx="10098723" cy="149636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436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87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230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974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718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461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20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7949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7B16-09FC-4F9F-A883-ED23B43FDE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prstClr val="black">
                    <a:tint val="75000"/>
                  </a:prstClr>
                </a:solidFill>
              </a:rPr>
              <a:t>שותפות באכיפה - הורדת התחלואה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41542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48" y="1596146"/>
            <a:ext cx="5247375" cy="4514439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9432" y="1596146"/>
            <a:ext cx="5247375" cy="4514439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FB52-A5CD-4951-8213-2D24882B33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prstClr val="black">
                    <a:tint val="75000"/>
                  </a:prstClr>
                </a:solidFill>
              </a:rPr>
              <a:t>שותפות באכיפה - הורדת התחלואה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3301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3" y="1531206"/>
            <a:ext cx="5249438" cy="63813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4362" indent="0">
              <a:buNone/>
              <a:defRPr sz="2100" b="1"/>
            </a:lvl2pPr>
            <a:lvl3pPr marL="948724" indent="0">
              <a:buNone/>
              <a:defRPr sz="1900" b="1"/>
            </a:lvl3pPr>
            <a:lvl4pPr marL="1423088" indent="0">
              <a:buNone/>
              <a:defRPr sz="1700" b="1"/>
            </a:lvl4pPr>
            <a:lvl5pPr marL="1897449" indent="0">
              <a:buNone/>
              <a:defRPr sz="1700" b="1"/>
            </a:lvl5pPr>
            <a:lvl6pPr marL="2371813" indent="0">
              <a:buNone/>
              <a:defRPr sz="1700" b="1"/>
            </a:lvl6pPr>
            <a:lvl7pPr marL="2846174" indent="0">
              <a:buNone/>
              <a:defRPr sz="1700" b="1"/>
            </a:lvl7pPr>
            <a:lvl8pPr marL="3320535" indent="0">
              <a:buNone/>
              <a:defRPr sz="1700" b="1"/>
            </a:lvl8pPr>
            <a:lvl9pPr marL="3794901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43" y="2169338"/>
            <a:ext cx="5249438" cy="394122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5309" y="1531206"/>
            <a:ext cx="5251500" cy="63813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4362" indent="0">
              <a:buNone/>
              <a:defRPr sz="2100" b="1"/>
            </a:lvl2pPr>
            <a:lvl3pPr marL="948724" indent="0">
              <a:buNone/>
              <a:defRPr sz="1900" b="1"/>
            </a:lvl3pPr>
            <a:lvl4pPr marL="1423088" indent="0">
              <a:buNone/>
              <a:defRPr sz="1700" b="1"/>
            </a:lvl4pPr>
            <a:lvl5pPr marL="1897449" indent="0">
              <a:buNone/>
              <a:defRPr sz="1700" b="1"/>
            </a:lvl5pPr>
            <a:lvl6pPr marL="2371813" indent="0">
              <a:buNone/>
              <a:defRPr sz="1700" b="1"/>
            </a:lvl6pPr>
            <a:lvl7pPr marL="2846174" indent="0">
              <a:buNone/>
              <a:defRPr sz="1700" b="1"/>
            </a:lvl7pPr>
            <a:lvl8pPr marL="3320535" indent="0">
              <a:buNone/>
              <a:defRPr sz="1700" b="1"/>
            </a:lvl8pPr>
            <a:lvl9pPr marL="3794901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5309" y="2169338"/>
            <a:ext cx="5251500" cy="394122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20D8-8C88-46FF-8FD1-C82576DB69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prstClr val="black">
                    <a:tint val="75000"/>
                  </a:prstClr>
                </a:solidFill>
              </a:rPr>
              <a:t>שותפות באכיפה - הורדת התחלואה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12798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4624-3895-483F-AF2F-E9BD96406F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prstClr val="black">
                    <a:tint val="75000"/>
                  </a:prstClr>
                </a:solidFill>
              </a:rPr>
              <a:t>שותפות באכיפה - הורדת התחלואה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7199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4EC5-A2A1-4F47-A65C-75CCCDC14695}" type="datetimeFigureOut">
              <a:rPr lang="he-IL" smtClean="0"/>
              <a:t>כ"ז/אב/תשפ"א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4022F-E53B-4BE8-811E-9631B2A42E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613667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9C95-8553-46EF-8225-AE479DC6E8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prstClr val="black">
                    <a:tint val="75000"/>
                  </a:prstClr>
                </a:solidFill>
              </a:rPr>
              <a:t>שותפות באכיפה - הורדת התחלואה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93328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44" y="272354"/>
            <a:ext cx="3908718" cy="115909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5101" y="272355"/>
            <a:ext cx="6641725" cy="5838210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044" y="1431452"/>
            <a:ext cx="3908718" cy="4679119"/>
          </a:xfrm>
        </p:spPr>
        <p:txBody>
          <a:bodyPr/>
          <a:lstStyle>
            <a:lvl1pPr marL="0" indent="0">
              <a:buNone/>
              <a:defRPr sz="1500"/>
            </a:lvl1pPr>
            <a:lvl2pPr marL="474362" indent="0">
              <a:buNone/>
              <a:defRPr sz="1200"/>
            </a:lvl2pPr>
            <a:lvl3pPr marL="948724" indent="0">
              <a:buNone/>
              <a:defRPr sz="1000"/>
            </a:lvl3pPr>
            <a:lvl4pPr marL="1423088" indent="0">
              <a:buNone/>
              <a:defRPr sz="900"/>
            </a:lvl4pPr>
            <a:lvl5pPr marL="1897449" indent="0">
              <a:buNone/>
              <a:defRPr sz="900"/>
            </a:lvl5pPr>
            <a:lvl6pPr marL="2371813" indent="0">
              <a:buNone/>
              <a:defRPr sz="900"/>
            </a:lvl6pPr>
            <a:lvl7pPr marL="2846174" indent="0">
              <a:buNone/>
              <a:defRPr sz="900"/>
            </a:lvl7pPr>
            <a:lvl8pPr marL="3320535" indent="0">
              <a:buNone/>
              <a:defRPr sz="900"/>
            </a:lvl8pPr>
            <a:lvl9pPr marL="379490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604A-A566-480B-8CE2-A1892ECD37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prstClr val="black">
                    <a:tint val="75000"/>
                  </a:prstClr>
                </a:solidFill>
              </a:rPr>
              <a:t>שותפות באכיפה - הורדת התחלואה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25809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730" y="4788397"/>
            <a:ext cx="7128510" cy="56529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8730" y="611214"/>
            <a:ext cx="7128510" cy="4104323"/>
          </a:xfrm>
        </p:spPr>
        <p:txBody>
          <a:bodyPr/>
          <a:lstStyle>
            <a:lvl1pPr marL="0" indent="0">
              <a:buNone/>
              <a:defRPr sz="3300"/>
            </a:lvl1pPr>
            <a:lvl2pPr marL="474362" indent="0">
              <a:buNone/>
              <a:defRPr sz="2900"/>
            </a:lvl2pPr>
            <a:lvl3pPr marL="948724" indent="0">
              <a:buNone/>
              <a:defRPr sz="2500"/>
            </a:lvl3pPr>
            <a:lvl4pPr marL="1423088" indent="0">
              <a:buNone/>
              <a:defRPr sz="2100"/>
            </a:lvl4pPr>
            <a:lvl5pPr marL="1897449" indent="0">
              <a:buNone/>
              <a:defRPr sz="2100"/>
            </a:lvl5pPr>
            <a:lvl6pPr marL="2371813" indent="0">
              <a:buNone/>
              <a:defRPr sz="2100"/>
            </a:lvl6pPr>
            <a:lvl7pPr marL="2846174" indent="0">
              <a:buNone/>
              <a:defRPr sz="2100"/>
            </a:lvl7pPr>
            <a:lvl8pPr marL="3320535" indent="0">
              <a:buNone/>
              <a:defRPr sz="2100"/>
            </a:lvl8pPr>
            <a:lvl9pPr marL="3794901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8730" y="5353692"/>
            <a:ext cx="7128510" cy="802813"/>
          </a:xfrm>
        </p:spPr>
        <p:txBody>
          <a:bodyPr/>
          <a:lstStyle>
            <a:lvl1pPr marL="0" indent="0">
              <a:buNone/>
              <a:defRPr sz="1500"/>
            </a:lvl1pPr>
            <a:lvl2pPr marL="474362" indent="0">
              <a:buNone/>
              <a:defRPr sz="1200"/>
            </a:lvl2pPr>
            <a:lvl3pPr marL="948724" indent="0">
              <a:buNone/>
              <a:defRPr sz="1000"/>
            </a:lvl3pPr>
            <a:lvl4pPr marL="1423088" indent="0">
              <a:buNone/>
              <a:defRPr sz="900"/>
            </a:lvl4pPr>
            <a:lvl5pPr marL="1897449" indent="0">
              <a:buNone/>
              <a:defRPr sz="900"/>
            </a:lvl5pPr>
            <a:lvl6pPr marL="2371813" indent="0">
              <a:buNone/>
              <a:defRPr sz="900"/>
            </a:lvl6pPr>
            <a:lvl7pPr marL="2846174" indent="0">
              <a:buNone/>
              <a:defRPr sz="900"/>
            </a:lvl7pPr>
            <a:lvl8pPr marL="3320535" indent="0">
              <a:buNone/>
              <a:defRPr sz="900"/>
            </a:lvl8pPr>
            <a:lvl9pPr marL="379490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D675-8E6E-49AB-B2BC-7A1A4FB0DE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prstClr val="black">
                    <a:tint val="75000"/>
                  </a:prstClr>
                </a:solidFill>
              </a:rPr>
              <a:t>שותפות באכיפה - הורדת התחלואה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bject 8"/>
          <p:cNvSpPr/>
          <p:nvPr userDrawn="1"/>
        </p:nvSpPr>
        <p:spPr>
          <a:xfrm>
            <a:off x="499392" y="6384639"/>
            <a:ext cx="10887890" cy="0"/>
          </a:xfrm>
          <a:custGeom>
            <a:avLst/>
            <a:gdLst/>
            <a:ahLst/>
            <a:cxnLst/>
            <a:rect l="l" t="t" r="r" b="b"/>
            <a:pathLst>
              <a:path w="18430240">
                <a:moveTo>
                  <a:pt x="0" y="0"/>
                </a:moveTo>
                <a:lnTo>
                  <a:pt x="18429805" y="0"/>
                </a:lnTo>
              </a:path>
            </a:pathLst>
          </a:custGeom>
          <a:ln w="523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algn="l" defTabSz="896639" rtl="0">
              <a:defRPr/>
            </a:pPr>
            <a:endParaRPr sz="11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bject 9"/>
          <p:cNvSpPr/>
          <p:nvPr userDrawn="1"/>
        </p:nvSpPr>
        <p:spPr>
          <a:xfrm>
            <a:off x="1684592" y="509234"/>
            <a:ext cx="9699466" cy="0"/>
          </a:xfrm>
          <a:custGeom>
            <a:avLst/>
            <a:gdLst/>
            <a:ahLst/>
            <a:cxnLst/>
            <a:rect l="l" t="t" r="r" b="b"/>
            <a:pathLst>
              <a:path w="16418560">
                <a:moveTo>
                  <a:pt x="0" y="0"/>
                </a:moveTo>
                <a:lnTo>
                  <a:pt x="16418348" y="0"/>
                </a:lnTo>
              </a:path>
            </a:pathLst>
          </a:custGeom>
          <a:ln w="317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algn="l" defTabSz="896639" rtl="0">
              <a:defRPr/>
            </a:pPr>
            <a:endParaRPr sz="11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bject 10"/>
          <p:cNvSpPr/>
          <p:nvPr userDrawn="1"/>
        </p:nvSpPr>
        <p:spPr>
          <a:xfrm>
            <a:off x="496919" y="506069"/>
            <a:ext cx="495177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7670" y="0"/>
                </a:lnTo>
              </a:path>
            </a:pathLst>
          </a:custGeom>
          <a:ln w="317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algn="l" defTabSz="896639" rtl="0">
              <a:defRPr/>
            </a:pPr>
            <a:endParaRPr sz="11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" name="קבוצה 10"/>
          <p:cNvGrpSpPr/>
          <p:nvPr userDrawn="1"/>
        </p:nvGrpSpPr>
        <p:grpSpPr>
          <a:xfrm>
            <a:off x="1057857" y="143129"/>
            <a:ext cx="560972" cy="732212"/>
            <a:chOff x="3868783" y="984939"/>
            <a:chExt cx="3178628" cy="3727269"/>
          </a:xfrm>
        </p:grpSpPr>
        <p:pic>
          <p:nvPicPr>
            <p:cNvPr id="12" name="Picture 3"/>
            <p:cNvPicPr>
              <a:picLocks noChangeAspect="1"/>
            </p:cNvPicPr>
            <p:nvPr/>
          </p:nvPicPr>
          <p:blipFill>
            <a:blip r:embed="rId2"/>
            <a:srcRect l="34746" t="32114" r="36348" b="7627"/>
            <a:stretch>
              <a:fillRect/>
            </a:stretch>
          </p:blipFill>
          <p:spPr>
            <a:xfrm>
              <a:off x="3868783" y="984939"/>
              <a:ext cx="3178628" cy="37272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2" descr="policeisrae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09161" y="2104596"/>
              <a:ext cx="1444752" cy="1444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object 6"/>
          <p:cNvSpPr txBox="1"/>
          <p:nvPr userDrawn="1"/>
        </p:nvSpPr>
        <p:spPr>
          <a:xfrm>
            <a:off x="-1215342" y="926848"/>
            <a:ext cx="5353007" cy="256134"/>
          </a:xfrm>
          <a:prstGeom prst="rect">
            <a:avLst/>
          </a:prstGeom>
        </p:spPr>
        <p:txBody>
          <a:bodyPr vert="horz" wrap="square" lIns="0" tIns="981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547" algn="ctr" defTabSz="896639" rtl="1">
              <a:lnSpc>
                <a:spcPct val="100000"/>
              </a:lnSpc>
              <a:spcBef>
                <a:spcPts val="78"/>
              </a:spcBef>
              <a:defRPr/>
            </a:pPr>
            <a:r>
              <a:rPr lang="he-IL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מנהלת אכיפה ארצית</a:t>
            </a:r>
            <a:r>
              <a:rPr lang="en-US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קורונה</a:t>
            </a:r>
            <a:r>
              <a:rPr lang="en-US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e-IL" sz="800" b="1" spc="6">
              <a:solidFill>
                <a:srgbClr val="23408E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88317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F279-3433-4A25-A297-F11FCCDEE6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prstClr val="black">
                    <a:tint val="75000"/>
                  </a:prstClr>
                </a:solidFill>
              </a:rPr>
              <a:t>שותפות באכיפה - הורדת התחלואה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1865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3636" y="273939"/>
            <a:ext cx="2673191" cy="5836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043" y="273939"/>
            <a:ext cx="7821559" cy="58366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4CAF-C5C0-4895-A156-7067F48C90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prstClr val="black">
                    <a:tint val="75000"/>
                  </a:prstClr>
                </a:solidFill>
              </a:rPr>
              <a:t>שותפות באכיפה - הורדת התחלואה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76514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079" y="2125001"/>
            <a:ext cx="10098723" cy="14662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2128" y="3876310"/>
            <a:ext cx="8316596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4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9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23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8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72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47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21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96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F9BF-93D1-4FAE-BEA9-C56FDA6FE5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prstClr val="black">
                    <a:tint val="75000"/>
                  </a:prstClr>
                </a:solidFill>
              </a:rPr>
              <a:t>שותפות באכיפה - הורדת התחלואה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99965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0775-65E9-456D-A48B-8921A54413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prstClr val="black">
                    <a:tint val="75000"/>
                  </a:prstClr>
                </a:solidFill>
              </a:rPr>
              <a:t>שותפות באכיפה - הורדת התחלואה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86558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520" y="4395681"/>
            <a:ext cx="10098723" cy="1358606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520" y="2899312"/>
            <a:ext cx="10098723" cy="149636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456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912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236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982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728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473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219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79649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7B16-09FC-4F9F-A883-ED23B43FDE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prstClr val="black">
                    <a:tint val="75000"/>
                  </a:prstClr>
                </a:solidFill>
              </a:rPr>
              <a:t>שותפות באכיפה - הורדת התחלואה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92142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48" y="1596142"/>
            <a:ext cx="5247375" cy="4514439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9432" y="1596142"/>
            <a:ext cx="5247375" cy="4514439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FB52-A5CD-4951-8213-2D24882B33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prstClr val="black">
                    <a:tint val="75000"/>
                  </a:prstClr>
                </a:solidFill>
              </a:rPr>
              <a:t>שותפות באכיפה - הורדת התחלואה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6472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3" y="1531206"/>
            <a:ext cx="5249438" cy="63813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4562" indent="0">
              <a:buNone/>
              <a:defRPr sz="2100" b="1"/>
            </a:lvl2pPr>
            <a:lvl3pPr marL="949123" indent="0">
              <a:buNone/>
              <a:defRPr sz="1900" b="1"/>
            </a:lvl3pPr>
            <a:lvl4pPr marL="1423685" indent="0">
              <a:buNone/>
              <a:defRPr sz="1700" b="1"/>
            </a:lvl4pPr>
            <a:lvl5pPr marL="1898246" indent="0">
              <a:buNone/>
              <a:defRPr sz="1700" b="1"/>
            </a:lvl5pPr>
            <a:lvl6pPr marL="2372808" indent="0">
              <a:buNone/>
              <a:defRPr sz="1700" b="1"/>
            </a:lvl6pPr>
            <a:lvl7pPr marL="2847369" indent="0">
              <a:buNone/>
              <a:defRPr sz="1700" b="1"/>
            </a:lvl7pPr>
            <a:lvl8pPr marL="3321930" indent="0">
              <a:buNone/>
              <a:defRPr sz="1700" b="1"/>
            </a:lvl8pPr>
            <a:lvl9pPr marL="3796493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43" y="2169338"/>
            <a:ext cx="5249438" cy="394122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5309" y="1531206"/>
            <a:ext cx="5251500" cy="63813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4562" indent="0">
              <a:buNone/>
              <a:defRPr sz="2100" b="1"/>
            </a:lvl2pPr>
            <a:lvl3pPr marL="949123" indent="0">
              <a:buNone/>
              <a:defRPr sz="1900" b="1"/>
            </a:lvl3pPr>
            <a:lvl4pPr marL="1423685" indent="0">
              <a:buNone/>
              <a:defRPr sz="1700" b="1"/>
            </a:lvl4pPr>
            <a:lvl5pPr marL="1898246" indent="0">
              <a:buNone/>
              <a:defRPr sz="1700" b="1"/>
            </a:lvl5pPr>
            <a:lvl6pPr marL="2372808" indent="0">
              <a:buNone/>
              <a:defRPr sz="1700" b="1"/>
            </a:lvl6pPr>
            <a:lvl7pPr marL="2847369" indent="0">
              <a:buNone/>
              <a:defRPr sz="1700" b="1"/>
            </a:lvl7pPr>
            <a:lvl8pPr marL="3321930" indent="0">
              <a:buNone/>
              <a:defRPr sz="1700" b="1"/>
            </a:lvl8pPr>
            <a:lvl9pPr marL="3796493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5309" y="2169338"/>
            <a:ext cx="5251500" cy="394122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20D8-8C88-46FF-8FD1-C82576DB69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prstClr val="black">
                    <a:tint val="75000"/>
                  </a:prstClr>
                </a:solidFill>
              </a:rPr>
              <a:t>שותפות באכיפה - הורדת התחלואה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86913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11223" y="1704975"/>
            <a:ext cx="10247312" cy="28463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11223" y="4578369"/>
            <a:ext cx="10247312" cy="1495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33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6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90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3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16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8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43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06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4EC5-A2A1-4F47-A65C-75CCCDC14695}" type="datetimeFigureOut">
              <a:rPr lang="he-IL" smtClean="0"/>
              <a:t>כ"ז/אב/תשפ"א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4022F-E53B-4BE8-811E-9631B2A42E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896261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4624-3895-483F-AF2F-E9BD96406F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prstClr val="black">
                    <a:tint val="75000"/>
                  </a:prstClr>
                </a:solidFill>
              </a:rPr>
              <a:t>שותפות באכיפה - הורדת התחלואה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08979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9C95-8553-46EF-8225-AE479DC6E8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prstClr val="black">
                    <a:tint val="75000"/>
                  </a:prstClr>
                </a:solidFill>
              </a:rPr>
              <a:t>שותפות באכיפה - הורדת התחלואה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82034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44" y="272354"/>
            <a:ext cx="3908718" cy="115909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5097" y="272355"/>
            <a:ext cx="6641725" cy="5838210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044" y="1431452"/>
            <a:ext cx="3908718" cy="4679119"/>
          </a:xfrm>
        </p:spPr>
        <p:txBody>
          <a:bodyPr/>
          <a:lstStyle>
            <a:lvl1pPr marL="0" indent="0">
              <a:buNone/>
              <a:defRPr sz="1500"/>
            </a:lvl1pPr>
            <a:lvl2pPr marL="474562" indent="0">
              <a:buNone/>
              <a:defRPr sz="1200"/>
            </a:lvl2pPr>
            <a:lvl3pPr marL="949123" indent="0">
              <a:buNone/>
              <a:defRPr sz="1000"/>
            </a:lvl3pPr>
            <a:lvl4pPr marL="1423685" indent="0">
              <a:buNone/>
              <a:defRPr sz="900"/>
            </a:lvl4pPr>
            <a:lvl5pPr marL="1898246" indent="0">
              <a:buNone/>
              <a:defRPr sz="900"/>
            </a:lvl5pPr>
            <a:lvl6pPr marL="2372808" indent="0">
              <a:buNone/>
              <a:defRPr sz="900"/>
            </a:lvl6pPr>
            <a:lvl7pPr marL="2847369" indent="0">
              <a:buNone/>
              <a:defRPr sz="900"/>
            </a:lvl7pPr>
            <a:lvl8pPr marL="3321930" indent="0">
              <a:buNone/>
              <a:defRPr sz="900"/>
            </a:lvl8pPr>
            <a:lvl9pPr marL="379649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604A-A566-480B-8CE2-A1892ECD37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prstClr val="black">
                    <a:tint val="75000"/>
                  </a:prstClr>
                </a:solidFill>
              </a:rPr>
              <a:t>שותפות באכיפה - הורדת התחלואה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03910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730" y="4788393"/>
            <a:ext cx="7128510" cy="56529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8730" y="611214"/>
            <a:ext cx="7128510" cy="4104323"/>
          </a:xfrm>
        </p:spPr>
        <p:txBody>
          <a:bodyPr/>
          <a:lstStyle>
            <a:lvl1pPr marL="0" indent="0">
              <a:buNone/>
              <a:defRPr sz="3300"/>
            </a:lvl1pPr>
            <a:lvl2pPr marL="474562" indent="0">
              <a:buNone/>
              <a:defRPr sz="2900"/>
            </a:lvl2pPr>
            <a:lvl3pPr marL="949123" indent="0">
              <a:buNone/>
              <a:defRPr sz="2500"/>
            </a:lvl3pPr>
            <a:lvl4pPr marL="1423685" indent="0">
              <a:buNone/>
              <a:defRPr sz="2100"/>
            </a:lvl4pPr>
            <a:lvl5pPr marL="1898246" indent="0">
              <a:buNone/>
              <a:defRPr sz="2100"/>
            </a:lvl5pPr>
            <a:lvl6pPr marL="2372808" indent="0">
              <a:buNone/>
              <a:defRPr sz="2100"/>
            </a:lvl6pPr>
            <a:lvl7pPr marL="2847369" indent="0">
              <a:buNone/>
              <a:defRPr sz="2100"/>
            </a:lvl7pPr>
            <a:lvl8pPr marL="3321930" indent="0">
              <a:buNone/>
              <a:defRPr sz="2100"/>
            </a:lvl8pPr>
            <a:lvl9pPr marL="3796493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8730" y="5353688"/>
            <a:ext cx="7128510" cy="802813"/>
          </a:xfrm>
        </p:spPr>
        <p:txBody>
          <a:bodyPr/>
          <a:lstStyle>
            <a:lvl1pPr marL="0" indent="0">
              <a:buNone/>
              <a:defRPr sz="1500"/>
            </a:lvl1pPr>
            <a:lvl2pPr marL="474562" indent="0">
              <a:buNone/>
              <a:defRPr sz="1200"/>
            </a:lvl2pPr>
            <a:lvl3pPr marL="949123" indent="0">
              <a:buNone/>
              <a:defRPr sz="1000"/>
            </a:lvl3pPr>
            <a:lvl4pPr marL="1423685" indent="0">
              <a:buNone/>
              <a:defRPr sz="900"/>
            </a:lvl4pPr>
            <a:lvl5pPr marL="1898246" indent="0">
              <a:buNone/>
              <a:defRPr sz="900"/>
            </a:lvl5pPr>
            <a:lvl6pPr marL="2372808" indent="0">
              <a:buNone/>
              <a:defRPr sz="900"/>
            </a:lvl6pPr>
            <a:lvl7pPr marL="2847369" indent="0">
              <a:buNone/>
              <a:defRPr sz="900"/>
            </a:lvl7pPr>
            <a:lvl8pPr marL="3321930" indent="0">
              <a:buNone/>
              <a:defRPr sz="900"/>
            </a:lvl8pPr>
            <a:lvl9pPr marL="379649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D675-8E6E-49AB-B2BC-7A1A4FB0DE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prstClr val="black">
                    <a:tint val="75000"/>
                  </a:prstClr>
                </a:solidFill>
              </a:rPr>
              <a:t>שותפות באכיפה - הורדת התחלואה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bject 8"/>
          <p:cNvSpPr/>
          <p:nvPr userDrawn="1"/>
        </p:nvSpPr>
        <p:spPr>
          <a:xfrm>
            <a:off x="499392" y="6384639"/>
            <a:ext cx="10887890" cy="0"/>
          </a:xfrm>
          <a:custGeom>
            <a:avLst/>
            <a:gdLst/>
            <a:ahLst/>
            <a:cxnLst/>
            <a:rect l="l" t="t" r="r" b="b"/>
            <a:pathLst>
              <a:path w="18430240">
                <a:moveTo>
                  <a:pt x="0" y="0"/>
                </a:moveTo>
                <a:lnTo>
                  <a:pt x="18429805" y="0"/>
                </a:lnTo>
              </a:path>
            </a:pathLst>
          </a:custGeom>
          <a:ln w="523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algn="l" defTabSz="897016" rtl="0">
              <a:defRPr/>
            </a:pPr>
            <a:endParaRPr sz="11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bject 9"/>
          <p:cNvSpPr/>
          <p:nvPr userDrawn="1"/>
        </p:nvSpPr>
        <p:spPr>
          <a:xfrm>
            <a:off x="1684592" y="509234"/>
            <a:ext cx="9699466" cy="0"/>
          </a:xfrm>
          <a:custGeom>
            <a:avLst/>
            <a:gdLst/>
            <a:ahLst/>
            <a:cxnLst/>
            <a:rect l="l" t="t" r="r" b="b"/>
            <a:pathLst>
              <a:path w="16418560">
                <a:moveTo>
                  <a:pt x="0" y="0"/>
                </a:moveTo>
                <a:lnTo>
                  <a:pt x="16418348" y="0"/>
                </a:lnTo>
              </a:path>
            </a:pathLst>
          </a:custGeom>
          <a:ln w="317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algn="l" defTabSz="897016" rtl="0">
              <a:defRPr/>
            </a:pPr>
            <a:endParaRPr sz="11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bject 10"/>
          <p:cNvSpPr/>
          <p:nvPr userDrawn="1"/>
        </p:nvSpPr>
        <p:spPr>
          <a:xfrm>
            <a:off x="496919" y="506069"/>
            <a:ext cx="495177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7670" y="0"/>
                </a:lnTo>
              </a:path>
            </a:pathLst>
          </a:custGeom>
          <a:ln w="317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algn="l" defTabSz="897016" rtl="0">
              <a:defRPr/>
            </a:pPr>
            <a:endParaRPr sz="11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" name="קבוצה 10"/>
          <p:cNvGrpSpPr/>
          <p:nvPr userDrawn="1"/>
        </p:nvGrpSpPr>
        <p:grpSpPr>
          <a:xfrm>
            <a:off x="1057857" y="143129"/>
            <a:ext cx="560972" cy="732212"/>
            <a:chOff x="3868783" y="984939"/>
            <a:chExt cx="3178628" cy="3727269"/>
          </a:xfrm>
        </p:grpSpPr>
        <p:pic>
          <p:nvPicPr>
            <p:cNvPr id="12" name="Picture 3"/>
            <p:cNvPicPr>
              <a:picLocks noChangeAspect="1"/>
            </p:cNvPicPr>
            <p:nvPr/>
          </p:nvPicPr>
          <p:blipFill>
            <a:blip r:embed="rId2"/>
            <a:srcRect l="34746" t="32114" r="36348" b="7627"/>
            <a:stretch>
              <a:fillRect/>
            </a:stretch>
          </p:blipFill>
          <p:spPr>
            <a:xfrm>
              <a:off x="3868783" y="984939"/>
              <a:ext cx="3178628" cy="37272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2" descr="policeisrae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09161" y="2104596"/>
              <a:ext cx="1444752" cy="1444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object 6"/>
          <p:cNvSpPr txBox="1"/>
          <p:nvPr userDrawn="1"/>
        </p:nvSpPr>
        <p:spPr>
          <a:xfrm>
            <a:off x="-1215346" y="926844"/>
            <a:ext cx="5353007" cy="256138"/>
          </a:xfrm>
          <a:prstGeom prst="rect">
            <a:avLst/>
          </a:prstGeom>
        </p:spPr>
        <p:txBody>
          <a:bodyPr vert="horz" wrap="square" lIns="0" tIns="9821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551" algn="ctr" defTabSz="897016" rtl="1">
              <a:lnSpc>
                <a:spcPct val="100000"/>
              </a:lnSpc>
              <a:spcBef>
                <a:spcPts val="78"/>
              </a:spcBef>
              <a:defRPr/>
            </a:pPr>
            <a:r>
              <a:rPr lang="he-IL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מנהלת אכיפה ארצית</a:t>
            </a:r>
            <a:r>
              <a:rPr lang="en-US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קורונה</a:t>
            </a:r>
            <a:r>
              <a:rPr lang="en-US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e-IL" sz="800" b="1" spc="6">
              <a:solidFill>
                <a:srgbClr val="23408E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54229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F279-3433-4A25-A297-F11FCCDEE6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prstClr val="black">
                    <a:tint val="75000"/>
                  </a:prstClr>
                </a:solidFill>
              </a:rPr>
              <a:t>שותפות באכיפה - הורדת התחלואה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88522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3632" y="273939"/>
            <a:ext cx="2673191" cy="5836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043" y="273939"/>
            <a:ext cx="7821559" cy="58366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4CAF-C5C0-4895-A156-7067F48C90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prstClr val="black">
                    <a:tint val="75000"/>
                  </a:prstClr>
                </a:solidFill>
              </a:rPr>
              <a:t>שותפות באכיפה - הורדת התחלואה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15268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075" y="2125001"/>
            <a:ext cx="10098723" cy="14662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2128" y="3876310"/>
            <a:ext cx="8316596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4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9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9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73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4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23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98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F9BF-93D1-4FAE-BEA9-C56FDA6FE5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prstClr val="black">
                    <a:tint val="75000"/>
                  </a:prstClr>
                </a:solidFill>
              </a:rPr>
              <a:t>שותפות באכיפה - הורדת התחלואה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30748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0775-65E9-456D-A48B-8921A54413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prstClr val="black">
                    <a:tint val="75000"/>
                  </a:prstClr>
                </a:solidFill>
              </a:rPr>
              <a:t>שותפות באכיפה - הורדת התחלואה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16947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516" y="4395681"/>
            <a:ext cx="10098723" cy="1358606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516" y="2899312"/>
            <a:ext cx="10098723" cy="149636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47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952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242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990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738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485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233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7980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7B16-09FC-4F9F-A883-ED23B43FDE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prstClr val="black">
                    <a:tint val="75000"/>
                  </a:prstClr>
                </a:solidFill>
              </a:rPr>
              <a:t>שותפות באכיפה - הורדת התחלואה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03556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48" y="1596138"/>
            <a:ext cx="5247375" cy="4514439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9432" y="1596138"/>
            <a:ext cx="5247375" cy="4514439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FB52-A5CD-4951-8213-2D24882B33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prstClr val="black">
                    <a:tint val="75000"/>
                  </a:prstClr>
                </a:solidFill>
              </a:rPr>
              <a:t>שותפות באכיפה - הורדת התחלואה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07965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17574" y="1820868"/>
            <a:ext cx="5046662" cy="4340225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16631" y="1820868"/>
            <a:ext cx="5046663" cy="4340225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4EC5-A2A1-4F47-A65C-75CCCDC14695}" type="datetimeFigureOut">
              <a:rPr lang="he-IL" smtClean="0"/>
              <a:t>כ"ז/אב/תשפ"א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4022F-E53B-4BE8-811E-9631B2A42E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3175992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3" y="1531206"/>
            <a:ext cx="5249438" cy="63813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4760" indent="0">
              <a:buNone/>
              <a:defRPr sz="2100" b="1"/>
            </a:lvl2pPr>
            <a:lvl3pPr marL="949521" indent="0">
              <a:buNone/>
              <a:defRPr sz="1900" b="1"/>
            </a:lvl3pPr>
            <a:lvl4pPr marL="1424282" indent="0">
              <a:buNone/>
              <a:defRPr sz="1700" b="1"/>
            </a:lvl4pPr>
            <a:lvl5pPr marL="1899043" indent="0">
              <a:buNone/>
              <a:defRPr sz="1700" b="1"/>
            </a:lvl5pPr>
            <a:lvl6pPr marL="2373806" indent="0">
              <a:buNone/>
              <a:defRPr sz="1700" b="1"/>
            </a:lvl6pPr>
            <a:lvl7pPr marL="2848565" indent="0">
              <a:buNone/>
              <a:defRPr sz="1700" b="1"/>
            </a:lvl7pPr>
            <a:lvl8pPr marL="3323325" indent="0">
              <a:buNone/>
              <a:defRPr sz="1700" b="1"/>
            </a:lvl8pPr>
            <a:lvl9pPr marL="3798088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43" y="2169338"/>
            <a:ext cx="5249438" cy="394122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5309" y="1531206"/>
            <a:ext cx="5251500" cy="63813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4760" indent="0">
              <a:buNone/>
              <a:defRPr sz="2100" b="1"/>
            </a:lvl2pPr>
            <a:lvl3pPr marL="949521" indent="0">
              <a:buNone/>
              <a:defRPr sz="1900" b="1"/>
            </a:lvl3pPr>
            <a:lvl4pPr marL="1424282" indent="0">
              <a:buNone/>
              <a:defRPr sz="1700" b="1"/>
            </a:lvl4pPr>
            <a:lvl5pPr marL="1899043" indent="0">
              <a:buNone/>
              <a:defRPr sz="1700" b="1"/>
            </a:lvl5pPr>
            <a:lvl6pPr marL="2373806" indent="0">
              <a:buNone/>
              <a:defRPr sz="1700" b="1"/>
            </a:lvl6pPr>
            <a:lvl7pPr marL="2848565" indent="0">
              <a:buNone/>
              <a:defRPr sz="1700" b="1"/>
            </a:lvl7pPr>
            <a:lvl8pPr marL="3323325" indent="0">
              <a:buNone/>
              <a:defRPr sz="1700" b="1"/>
            </a:lvl8pPr>
            <a:lvl9pPr marL="3798088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5309" y="2169338"/>
            <a:ext cx="5251500" cy="394122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20D8-8C88-46FF-8FD1-C82576DB69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prstClr val="black">
                    <a:tint val="75000"/>
                  </a:prstClr>
                </a:solidFill>
              </a:rPr>
              <a:t>שותפות באכיפה - הורדת התחלואה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12426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4624-3895-483F-AF2F-E9BD96406F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prstClr val="black">
                    <a:tint val="75000"/>
                  </a:prstClr>
                </a:solidFill>
              </a:rPr>
              <a:t>שותפות באכיפה - הורדת התחלואה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65305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9C95-8553-46EF-8225-AE479DC6E8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prstClr val="black">
                    <a:tint val="75000"/>
                  </a:prstClr>
                </a:solidFill>
              </a:rPr>
              <a:t>שותפות באכיפה - הורדת התחלואה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7186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44" y="272354"/>
            <a:ext cx="3908718" cy="115909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5093" y="272355"/>
            <a:ext cx="6641725" cy="5838210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044" y="1431452"/>
            <a:ext cx="3908718" cy="4679119"/>
          </a:xfrm>
        </p:spPr>
        <p:txBody>
          <a:bodyPr/>
          <a:lstStyle>
            <a:lvl1pPr marL="0" indent="0">
              <a:buNone/>
              <a:defRPr sz="1500"/>
            </a:lvl1pPr>
            <a:lvl2pPr marL="474760" indent="0">
              <a:buNone/>
              <a:defRPr sz="1200"/>
            </a:lvl2pPr>
            <a:lvl3pPr marL="949521" indent="0">
              <a:buNone/>
              <a:defRPr sz="1000"/>
            </a:lvl3pPr>
            <a:lvl4pPr marL="1424282" indent="0">
              <a:buNone/>
              <a:defRPr sz="900"/>
            </a:lvl4pPr>
            <a:lvl5pPr marL="1899043" indent="0">
              <a:buNone/>
              <a:defRPr sz="900"/>
            </a:lvl5pPr>
            <a:lvl6pPr marL="2373806" indent="0">
              <a:buNone/>
              <a:defRPr sz="900"/>
            </a:lvl6pPr>
            <a:lvl7pPr marL="2848565" indent="0">
              <a:buNone/>
              <a:defRPr sz="900"/>
            </a:lvl7pPr>
            <a:lvl8pPr marL="3323325" indent="0">
              <a:buNone/>
              <a:defRPr sz="900"/>
            </a:lvl8pPr>
            <a:lvl9pPr marL="379808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604A-A566-480B-8CE2-A1892ECD37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prstClr val="black">
                    <a:tint val="75000"/>
                  </a:prstClr>
                </a:solidFill>
              </a:rPr>
              <a:t>שותפות באכיפה - הורדת התחלואה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02928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730" y="4788389"/>
            <a:ext cx="7128510" cy="56529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8730" y="611214"/>
            <a:ext cx="7128510" cy="4104323"/>
          </a:xfrm>
        </p:spPr>
        <p:txBody>
          <a:bodyPr/>
          <a:lstStyle>
            <a:lvl1pPr marL="0" indent="0">
              <a:buNone/>
              <a:defRPr sz="3300"/>
            </a:lvl1pPr>
            <a:lvl2pPr marL="474760" indent="0">
              <a:buNone/>
              <a:defRPr sz="2900"/>
            </a:lvl2pPr>
            <a:lvl3pPr marL="949521" indent="0">
              <a:buNone/>
              <a:defRPr sz="2500"/>
            </a:lvl3pPr>
            <a:lvl4pPr marL="1424282" indent="0">
              <a:buNone/>
              <a:defRPr sz="2100"/>
            </a:lvl4pPr>
            <a:lvl5pPr marL="1899043" indent="0">
              <a:buNone/>
              <a:defRPr sz="2100"/>
            </a:lvl5pPr>
            <a:lvl6pPr marL="2373806" indent="0">
              <a:buNone/>
              <a:defRPr sz="2100"/>
            </a:lvl6pPr>
            <a:lvl7pPr marL="2848565" indent="0">
              <a:buNone/>
              <a:defRPr sz="2100"/>
            </a:lvl7pPr>
            <a:lvl8pPr marL="3323325" indent="0">
              <a:buNone/>
              <a:defRPr sz="2100"/>
            </a:lvl8pPr>
            <a:lvl9pPr marL="3798088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8730" y="5353683"/>
            <a:ext cx="7128510" cy="802813"/>
          </a:xfrm>
        </p:spPr>
        <p:txBody>
          <a:bodyPr/>
          <a:lstStyle>
            <a:lvl1pPr marL="0" indent="0">
              <a:buNone/>
              <a:defRPr sz="1500"/>
            </a:lvl1pPr>
            <a:lvl2pPr marL="474760" indent="0">
              <a:buNone/>
              <a:defRPr sz="1200"/>
            </a:lvl2pPr>
            <a:lvl3pPr marL="949521" indent="0">
              <a:buNone/>
              <a:defRPr sz="1000"/>
            </a:lvl3pPr>
            <a:lvl4pPr marL="1424282" indent="0">
              <a:buNone/>
              <a:defRPr sz="900"/>
            </a:lvl4pPr>
            <a:lvl5pPr marL="1899043" indent="0">
              <a:buNone/>
              <a:defRPr sz="900"/>
            </a:lvl5pPr>
            <a:lvl6pPr marL="2373806" indent="0">
              <a:buNone/>
              <a:defRPr sz="900"/>
            </a:lvl6pPr>
            <a:lvl7pPr marL="2848565" indent="0">
              <a:buNone/>
              <a:defRPr sz="900"/>
            </a:lvl7pPr>
            <a:lvl8pPr marL="3323325" indent="0">
              <a:buNone/>
              <a:defRPr sz="900"/>
            </a:lvl8pPr>
            <a:lvl9pPr marL="379808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D675-8E6E-49AB-B2BC-7A1A4FB0DE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prstClr val="black">
                    <a:tint val="75000"/>
                  </a:prstClr>
                </a:solidFill>
              </a:rPr>
              <a:t>שותפות באכיפה - הורדת התחלואה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bject 8"/>
          <p:cNvSpPr/>
          <p:nvPr userDrawn="1"/>
        </p:nvSpPr>
        <p:spPr>
          <a:xfrm>
            <a:off x="499392" y="6384639"/>
            <a:ext cx="10887890" cy="0"/>
          </a:xfrm>
          <a:custGeom>
            <a:avLst/>
            <a:gdLst/>
            <a:ahLst/>
            <a:cxnLst/>
            <a:rect l="l" t="t" r="r" b="b"/>
            <a:pathLst>
              <a:path w="18430240">
                <a:moveTo>
                  <a:pt x="0" y="0"/>
                </a:moveTo>
                <a:lnTo>
                  <a:pt x="18429805" y="0"/>
                </a:lnTo>
              </a:path>
            </a:pathLst>
          </a:custGeom>
          <a:ln w="523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algn="l" defTabSz="897393" rtl="0">
              <a:defRPr/>
            </a:pPr>
            <a:endParaRPr sz="11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bject 9"/>
          <p:cNvSpPr/>
          <p:nvPr userDrawn="1"/>
        </p:nvSpPr>
        <p:spPr>
          <a:xfrm>
            <a:off x="1684592" y="509234"/>
            <a:ext cx="9699466" cy="0"/>
          </a:xfrm>
          <a:custGeom>
            <a:avLst/>
            <a:gdLst/>
            <a:ahLst/>
            <a:cxnLst/>
            <a:rect l="l" t="t" r="r" b="b"/>
            <a:pathLst>
              <a:path w="16418560">
                <a:moveTo>
                  <a:pt x="0" y="0"/>
                </a:moveTo>
                <a:lnTo>
                  <a:pt x="16418348" y="0"/>
                </a:lnTo>
              </a:path>
            </a:pathLst>
          </a:custGeom>
          <a:ln w="317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algn="l" defTabSz="897393" rtl="0">
              <a:defRPr/>
            </a:pPr>
            <a:endParaRPr sz="11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bject 10"/>
          <p:cNvSpPr/>
          <p:nvPr userDrawn="1"/>
        </p:nvSpPr>
        <p:spPr>
          <a:xfrm>
            <a:off x="496919" y="506069"/>
            <a:ext cx="495177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7670" y="0"/>
                </a:lnTo>
              </a:path>
            </a:pathLst>
          </a:custGeom>
          <a:ln w="317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algn="l" defTabSz="897393" rtl="0">
              <a:defRPr/>
            </a:pPr>
            <a:endParaRPr sz="11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" name="קבוצה 10"/>
          <p:cNvGrpSpPr/>
          <p:nvPr userDrawn="1"/>
        </p:nvGrpSpPr>
        <p:grpSpPr>
          <a:xfrm>
            <a:off x="1057857" y="143129"/>
            <a:ext cx="560972" cy="732212"/>
            <a:chOff x="3868783" y="984939"/>
            <a:chExt cx="3178628" cy="3727269"/>
          </a:xfrm>
        </p:grpSpPr>
        <p:pic>
          <p:nvPicPr>
            <p:cNvPr id="12" name="Picture 3"/>
            <p:cNvPicPr>
              <a:picLocks noChangeAspect="1"/>
            </p:cNvPicPr>
            <p:nvPr/>
          </p:nvPicPr>
          <p:blipFill>
            <a:blip r:embed="rId2"/>
            <a:srcRect l="34746" t="32114" r="36348" b="7627"/>
            <a:stretch>
              <a:fillRect/>
            </a:stretch>
          </p:blipFill>
          <p:spPr>
            <a:xfrm>
              <a:off x="3868783" y="984939"/>
              <a:ext cx="3178628" cy="37272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2" descr="policeisrae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09161" y="2104596"/>
              <a:ext cx="1444752" cy="1444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object 6"/>
          <p:cNvSpPr txBox="1"/>
          <p:nvPr userDrawn="1"/>
        </p:nvSpPr>
        <p:spPr>
          <a:xfrm>
            <a:off x="-1215350" y="926842"/>
            <a:ext cx="5353007" cy="256142"/>
          </a:xfrm>
          <a:prstGeom prst="rect">
            <a:avLst/>
          </a:prstGeom>
        </p:spPr>
        <p:txBody>
          <a:bodyPr vert="horz" wrap="square" lIns="0" tIns="982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555" algn="ctr" defTabSz="897393" rtl="1">
              <a:lnSpc>
                <a:spcPct val="100000"/>
              </a:lnSpc>
              <a:spcBef>
                <a:spcPts val="78"/>
              </a:spcBef>
              <a:defRPr/>
            </a:pPr>
            <a:r>
              <a:rPr lang="he-IL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מנהלת אכיפה ארצית</a:t>
            </a:r>
            <a:r>
              <a:rPr lang="en-US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קורונה</a:t>
            </a:r>
            <a:r>
              <a:rPr lang="en-US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e-IL" sz="800" b="1" spc="6">
              <a:solidFill>
                <a:srgbClr val="23408E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63602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F279-3433-4A25-A297-F11FCCDEE6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prstClr val="black">
                    <a:tint val="75000"/>
                  </a:prstClr>
                </a:solidFill>
              </a:rPr>
              <a:t>שותפות באכיפה - הורדת התחלואה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527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3628" y="273939"/>
            <a:ext cx="2673191" cy="5836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043" y="273939"/>
            <a:ext cx="7821559" cy="58366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4CAF-C5C0-4895-A156-7067F48C90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prstClr val="black">
                    <a:tint val="75000"/>
                  </a:prstClr>
                </a:solidFill>
              </a:rPr>
              <a:t>שותפות באכיפה - הורדת התחלואה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07077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070" y="2125001"/>
            <a:ext cx="10098723" cy="14662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2128" y="3876310"/>
            <a:ext cx="8316596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5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25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00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75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50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25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0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F9BF-93D1-4FAE-BEA9-C56FDA6FE5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prstClr val="black">
                    <a:tint val="75000"/>
                  </a:prstClr>
                </a:solidFill>
              </a:rPr>
              <a:t>שותפות באכיפה - הורדת התחלואה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84256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0775-65E9-456D-A48B-8921A54413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prstClr val="black">
                    <a:tint val="75000"/>
                  </a:prstClr>
                </a:solidFill>
              </a:rPr>
              <a:t>שותפות באכיפה - הורדת התחלואה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71195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511" y="4395681"/>
            <a:ext cx="10098723" cy="1358606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511" y="2899312"/>
            <a:ext cx="10098723" cy="149636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50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00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250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000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750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500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25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000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7B16-09FC-4F9F-A883-ED23B43FDE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prstClr val="black">
                    <a:tint val="75000"/>
                  </a:prstClr>
                </a:solidFill>
              </a:rPr>
              <a:t>שותפות באכיפה - הורדת התחלואה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1195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17571" y="363557"/>
            <a:ext cx="10247312" cy="1322387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17577" y="1676400"/>
            <a:ext cx="5027612" cy="8223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38" indent="0">
              <a:buNone/>
              <a:defRPr sz="2000" b="1"/>
            </a:lvl2pPr>
            <a:lvl3pPr marL="912674" indent="0">
              <a:buNone/>
              <a:defRPr sz="1800" b="1"/>
            </a:lvl3pPr>
            <a:lvl4pPr marL="1369010" indent="0">
              <a:buNone/>
              <a:defRPr sz="1600" b="1"/>
            </a:lvl4pPr>
            <a:lvl5pPr marL="1825348" indent="0">
              <a:buNone/>
              <a:defRPr sz="1600" b="1"/>
            </a:lvl5pPr>
            <a:lvl6pPr marL="2281687" indent="0">
              <a:buNone/>
              <a:defRPr sz="1600" b="1"/>
            </a:lvl6pPr>
            <a:lvl7pPr marL="2738022" indent="0">
              <a:buNone/>
              <a:defRPr sz="1600" b="1"/>
            </a:lvl7pPr>
            <a:lvl8pPr marL="3194360" indent="0">
              <a:buNone/>
              <a:defRPr sz="1600" b="1"/>
            </a:lvl8pPr>
            <a:lvl9pPr marL="3650697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17577" y="2498744"/>
            <a:ext cx="5027612" cy="3675063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015056" y="1676400"/>
            <a:ext cx="5049837" cy="8223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38" indent="0">
              <a:buNone/>
              <a:defRPr sz="2000" b="1"/>
            </a:lvl2pPr>
            <a:lvl3pPr marL="912674" indent="0">
              <a:buNone/>
              <a:defRPr sz="1800" b="1"/>
            </a:lvl3pPr>
            <a:lvl4pPr marL="1369010" indent="0">
              <a:buNone/>
              <a:defRPr sz="1600" b="1"/>
            </a:lvl4pPr>
            <a:lvl5pPr marL="1825348" indent="0">
              <a:buNone/>
              <a:defRPr sz="1600" b="1"/>
            </a:lvl5pPr>
            <a:lvl6pPr marL="2281687" indent="0">
              <a:buNone/>
              <a:defRPr sz="1600" b="1"/>
            </a:lvl6pPr>
            <a:lvl7pPr marL="2738022" indent="0">
              <a:buNone/>
              <a:defRPr sz="1600" b="1"/>
            </a:lvl7pPr>
            <a:lvl8pPr marL="3194360" indent="0">
              <a:buNone/>
              <a:defRPr sz="1600" b="1"/>
            </a:lvl8pPr>
            <a:lvl9pPr marL="3650697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015056" y="2498744"/>
            <a:ext cx="5049837" cy="3675063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4EC5-A2A1-4F47-A65C-75CCCDC14695}" type="datetimeFigureOut">
              <a:rPr lang="he-IL" smtClean="0"/>
              <a:t>כ"ז/אב/תשפ"א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4022F-E53B-4BE8-811E-9631B2A42E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5862449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48" y="1596133"/>
            <a:ext cx="5247375" cy="4514439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9432" y="1596133"/>
            <a:ext cx="5247375" cy="4514439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FB52-A5CD-4951-8213-2D24882B33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prstClr val="black">
                    <a:tint val="75000"/>
                  </a:prstClr>
                </a:solidFill>
              </a:rPr>
              <a:t>שותפות באכיפה - הורדת התחלואה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90963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3" y="1531206"/>
            <a:ext cx="5249438" cy="63813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5010" indent="0">
              <a:buNone/>
              <a:defRPr sz="2100" b="1"/>
            </a:lvl2pPr>
            <a:lvl3pPr marL="950020" indent="0">
              <a:buNone/>
              <a:defRPr sz="1900" b="1"/>
            </a:lvl3pPr>
            <a:lvl4pPr marL="1425031" indent="0">
              <a:buNone/>
              <a:defRPr sz="1700" b="1"/>
            </a:lvl4pPr>
            <a:lvl5pPr marL="1900040" indent="0">
              <a:buNone/>
              <a:defRPr sz="1700" b="1"/>
            </a:lvl5pPr>
            <a:lvl6pPr marL="2375052" indent="0">
              <a:buNone/>
              <a:defRPr sz="1700" b="1"/>
            </a:lvl6pPr>
            <a:lvl7pPr marL="2850061" indent="0">
              <a:buNone/>
              <a:defRPr sz="1700" b="1"/>
            </a:lvl7pPr>
            <a:lvl8pPr marL="3325070" indent="0">
              <a:buNone/>
              <a:defRPr sz="1700" b="1"/>
            </a:lvl8pPr>
            <a:lvl9pPr marL="3800081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43" y="2169338"/>
            <a:ext cx="5249438" cy="394122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5309" y="1531206"/>
            <a:ext cx="5251500" cy="63813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5010" indent="0">
              <a:buNone/>
              <a:defRPr sz="2100" b="1"/>
            </a:lvl2pPr>
            <a:lvl3pPr marL="950020" indent="0">
              <a:buNone/>
              <a:defRPr sz="1900" b="1"/>
            </a:lvl3pPr>
            <a:lvl4pPr marL="1425031" indent="0">
              <a:buNone/>
              <a:defRPr sz="1700" b="1"/>
            </a:lvl4pPr>
            <a:lvl5pPr marL="1900040" indent="0">
              <a:buNone/>
              <a:defRPr sz="1700" b="1"/>
            </a:lvl5pPr>
            <a:lvl6pPr marL="2375052" indent="0">
              <a:buNone/>
              <a:defRPr sz="1700" b="1"/>
            </a:lvl6pPr>
            <a:lvl7pPr marL="2850061" indent="0">
              <a:buNone/>
              <a:defRPr sz="1700" b="1"/>
            </a:lvl7pPr>
            <a:lvl8pPr marL="3325070" indent="0">
              <a:buNone/>
              <a:defRPr sz="1700" b="1"/>
            </a:lvl8pPr>
            <a:lvl9pPr marL="3800081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5309" y="2169338"/>
            <a:ext cx="5251500" cy="394122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20D8-8C88-46FF-8FD1-C82576DB69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prstClr val="black">
                    <a:tint val="75000"/>
                  </a:prstClr>
                </a:solidFill>
              </a:rPr>
              <a:t>שותפות באכיפה - הורדת התחלואה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574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4624-3895-483F-AF2F-E9BD96406F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prstClr val="black">
                    <a:tint val="75000"/>
                  </a:prstClr>
                </a:solidFill>
              </a:rPr>
              <a:t>שותפות באכיפה - הורדת התחלואה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65524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9C95-8553-46EF-8225-AE479DC6E8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prstClr val="black">
                    <a:tint val="75000"/>
                  </a:prstClr>
                </a:solidFill>
              </a:rPr>
              <a:t>שותפות באכיפה - הורדת התחלואה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3746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44" y="272354"/>
            <a:ext cx="3908718" cy="115909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5088" y="272355"/>
            <a:ext cx="6641725" cy="5838210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044" y="1431451"/>
            <a:ext cx="3908718" cy="4679119"/>
          </a:xfrm>
        </p:spPr>
        <p:txBody>
          <a:bodyPr/>
          <a:lstStyle>
            <a:lvl1pPr marL="0" indent="0">
              <a:buNone/>
              <a:defRPr sz="1500"/>
            </a:lvl1pPr>
            <a:lvl2pPr marL="475010" indent="0">
              <a:buNone/>
              <a:defRPr sz="1200"/>
            </a:lvl2pPr>
            <a:lvl3pPr marL="950020" indent="0">
              <a:buNone/>
              <a:defRPr sz="1000"/>
            </a:lvl3pPr>
            <a:lvl4pPr marL="1425031" indent="0">
              <a:buNone/>
              <a:defRPr sz="900"/>
            </a:lvl4pPr>
            <a:lvl5pPr marL="1900040" indent="0">
              <a:buNone/>
              <a:defRPr sz="900"/>
            </a:lvl5pPr>
            <a:lvl6pPr marL="2375052" indent="0">
              <a:buNone/>
              <a:defRPr sz="900"/>
            </a:lvl6pPr>
            <a:lvl7pPr marL="2850061" indent="0">
              <a:buNone/>
              <a:defRPr sz="900"/>
            </a:lvl7pPr>
            <a:lvl8pPr marL="3325070" indent="0">
              <a:buNone/>
              <a:defRPr sz="900"/>
            </a:lvl8pPr>
            <a:lvl9pPr marL="380008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604A-A566-480B-8CE2-A1892ECD37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prstClr val="black">
                    <a:tint val="75000"/>
                  </a:prstClr>
                </a:solidFill>
              </a:rPr>
              <a:t>שותפות באכיפה - הורדת התחלואה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607283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730" y="4788383"/>
            <a:ext cx="7128510" cy="56529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8730" y="611214"/>
            <a:ext cx="7128510" cy="4104323"/>
          </a:xfrm>
        </p:spPr>
        <p:txBody>
          <a:bodyPr/>
          <a:lstStyle>
            <a:lvl1pPr marL="0" indent="0">
              <a:buNone/>
              <a:defRPr sz="3300"/>
            </a:lvl1pPr>
            <a:lvl2pPr marL="475010" indent="0">
              <a:buNone/>
              <a:defRPr sz="2900"/>
            </a:lvl2pPr>
            <a:lvl3pPr marL="950020" indent="0">
              <a:buNone/>
              <a:defRPr sz="2500"/>
            </a:lvl3pPr>
            <a:lvl4pPr marL="1425031" indent="0">
              <a:buNone/>
              <a:defRPr sz="2100"/>
            </a:lvl4pPr>
            <a:lvl5pPr marL="1900040" indent="0">
              <a:buNone/>
              <a:defRPr sz="2100"/>
            </a:lvl5pPr>
            <a:lvl6pPr marL="2375052" indent="0">
              <a:buNone/>
              <a:defRPr sz="2100"/>
            </a:lvl6pPr>
            <a:lvl7pPr marL="2850061" indent="0">
              <a:buNone/>
              <a:defRPr sz="2100"/>
            </a:lvl7pPr>
            <a:lvl8pPr marL="3325070" indent="0">
              <a:buNone/>
              <a:defRPr sz="2100"/>
            </a:lvl8pPr>
            <a:lvl9pPr marL="3800081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8730" y="5353678"/>
            <a:ext cx="7128510" cy="802813"/>
          </a:xfrm>
        </p:spPr>
        <p:txBody>
          <a:bodyPr/>
          <a:lstStyle>
            <a:lvl1pPr marL="0" indent="0">
              <a:buNone/>
              <a:defRPr sz="1500"/>
            </a:lvl1pPr>
            <a:lvl2pPr marL="475010" indent="0">
              <a:buNone/>
              <a:defRPr sz="1200"/>
            </a:lvl2pPr>
            <a:lvl3pPr marL="950020" indent="0">
              <a:buNone/>
              <a:defRPr sz="1000"/>
            </a:lvl3pPr>
            <a:lvl4pPr marL="1425031" indent="0">
              <a:buNone/>
              <a:defRPr sz="900"/>
            </a:lvl4pPr>
            <a:lvl5pPr marL="1900040" indent="0">
              <a:buNone/>
              <a:defRPr sz="900"/>
            </a:lvl5pPr>
            <a:lvl6pPr marL="2375052" indent="0">
              <a:buNone/>
              <a:defRPr sz="900"/>
            </a:lvl6pPr>
            <a:lvl7pPr marL="2850061" indent="0">
              <a:buNone/>
              <a:defRPr sz="900"/>
            </a:lvl7pPr>
            <a:lvl8pPr marL="3325070" indent="0">
              <a:buNone/>
              <a:defRPr sz="900"/>
            </a:lvl8pPr>
            <a:lvl9pPr marL="380008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D675-8E6E-49AB-B2BC-7A1A4FB0DE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prstClr val="black">
                    <a:tint val="75000"/>
                  </a:prstClr>
                </a:solidFill>
              </a:rPr>
              <a:t>שותפות באכיפה - הורדת התחלואה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bject 8"/>
          <p:cNvSpPr/>
          <p:nvPr userDrawn="1"/>
        </p:nvSpPr>
        <p:spPr>
          <a:xfrm>
            <a:off x="499392" y="6384639"/>
            <a:ext cx="10887890" cy="0"/>
          </a:xfrm>
          <a:custGeom>
            <a:avLst/>
            <a:gdLst/>
            <a:ahLst/>
            <a:cxnLst/>
            <a:rect l="l" t="t" r="r" b="b"/>
            <a:pathLst>
              <a:path w="18430240">
                <a:moveTo>
                  <a:pt x="0" y="0"/>
                </a:moveTo>
                <a:lnTo>
                  <a:pt x="18429805" y="0"/>
                </a:lnTo>
              </a:path>
            </a:pathLst>
          </a:custGeom>
          <a:ln w="523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algn="l" defTabSz="897864" rtl="0">
              <a:defRPr/>
            </a:pPr>
            <a:endParaRPr sz="11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bject 9"/>
          <p:cNvSpPr/>
          <p:nvPr userDrawn="1"/>
        </p:nvSpPr>
        <p:spPr>
          <a:xfrm>
            <a:off x="1684592" y="509234"/>
            <a:ext cx="9699466" cy="0"/>
          </a:xfrm>
          <a:custGeom>
            <a:avLst/>
            <a:gdLst/>
            <a:ahLst/>
            <a:cxnLst/>
            <a:rect l="l" t="t" r="r" b="b"/>
            <a:pathLst>
              <a:path w="16418560">
                <a:moveTo>
                  <a:pt x="0" y="0"/>
                </a:moveTo>
                <a:lnTo>
                  <a:pt x="16418348" y="0"/>
                </a:lnTo>
              </a:path>
            </a:pathLst>
          </a:custGeom>
          <a:ln w="317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algn="l" defTabSz="897864" rtl="0">
              <a:defRPr/>
            </a:pPr>
            <a:endParaRPr sz="11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bject 10"/>
          <p:cNvSpPr/>
          <p:nvPr userDrawn="1"/>
        </p:nvSpPr>
        <p:spPr>
          <a:xfrm>
            <a:off x="496919" y="506069"/>
            <a:ext cx="495177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7670" y="0"/>
                </a:lnTo>
              </a:path>
            </a:pathLst>
          </a:custGeom>
          <a:ln w="317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algn="l" defTabSz="897864" rtl="0">
              <a:defRPr/>
            </a:pPr>
            <a:endParaRPr sz="11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" name="קבוצה 10"/>
          <p:cNvGrpSpPr/>
          <p:nvPr userDrawn="1"/>
        </p:nvGrpSpPr>
        <p:grpSpPr>
          <a:xfrm>
            <a:off x="1057857" y="143129"/>
            <a:ext cx="560972" cy="732212"/>
            <a:chOff x="3868783" y="984939"/>
            <a:chExt cx="3178628" cy="3727269"/>
          </a:xfrm>
        </p:grpSpPr>
        <p:pic>
          <p:nvPicPr>
            <p:cNvPr id="12" name="Picture 3"/>
            <p:cNvPicPr>
              <a:picLocks noChangeAspect="1"/>
            </p:cNvPicPr>
            <p:nvPr/>
          </p:nvPicPr>
          <p:blipFill>
            <a:blip r:embed="rId2"/>
            <a:srcRect l="34746" t="32114" r="36348" b="7627"/>
            <a:stretch>
              <a:fillRect/>
            </a:stretch>
          </p:blipFill>
          <p:spPr>
            <a:xfrm>
              <a:off x="3868783" y="984939"/>
              <a:ext cx="3178628" cy="37272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2" descr="policeisrae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09161" y="2104596"/>
              <a:ext cx="1444752" cy="1444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object 6"/>
          <p:cNvSpPr txBox="1"/>
          <p:nvPr userDrawn="1"/>
        </p:nvSpPr>
        <p:spPr>
          <a:xfrm>
            <a:off x="-1215356" y="926838"/>
            <a:ext cx="5353007" cy="256148"/>
          </a:xfrm>
          <a:prstGeom prst="rect">
            <a:avLst/>
          </a:prstGeom>
        </p:spPr>
        <p:txBody>
          <a:bodyPr vert="horz" wrap="square" lIns="0" tIns="9831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560" algn="ctr" defTabSz="897864" rtl="1">
              <a:lnSpc>
                <a:spcPct val="100000"/>
              </a:lnSpc>
              <a:spcBef>
                <a:spcPts val="78"/>
              </a:spcBef>
              <a:defRPr/>
            </a:pPr>
            <a:r>
              <a:rPr lang="he-IL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מנהלת אכיפה ארצית</a:t>
            </a:r>
            <a:r>
              <a:rPr lang="en-US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קורונה</a:t>
            </a:r>
            <a:r>
              <a:rPr lang="en-US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e-IL" sz="800" b="1" spc="6">
              <a:solidFill>
                <a:srgbClr val="23408E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17379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F279-3433-4A25-A297-F11FCCDEE6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prstClr val="black">
                    <a:tint val="75000"/>
                  </a:prstClr>
                </a:solidFill>
              </a:rPr>
              <a:t>שותפות באכיפה - הורדת התחלואה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997244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3623" y="273939"/>
            <a:ext cx="2673191" cy="5836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043" y="273939"/>
            <a:ext cx="7821559" cy="58366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4CAF-C5C0-4895-A156-7067F48C90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prstClr val="black">
                    <a:tint val="75000"/>
                  </a:prstClr>
                </a:solidFill>
              </a:rPr>
              <a:t>שותפות באכיפה - הורדת התחלואה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42335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4EC5-A2A1-4F47-A65C-75CCCDC14695}" type="datetimeFigureOut">
              <a:rPr lang="he-IL" smtClean="0"/>
              <a:t>כ"ז/אב/תשפ"א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4022F-E53B-4BE8-811E-9631B2A42E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718455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4EC5-A2A1-4F47-A65C-75CCCDC14695}" type="datetimeFigureOut">
              <a:rPr lang="he-IL" smtClean="0"/>
              <a:t>כ"ז/אב/תשפ"א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4022F-E53B-4BE8-811E-9631B2A42E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9833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17581" y="455613"/>
            <a:ext cx="3832225" cy="15970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051425" y="984253"/>
            <a:ext cx="6013450" cy="48625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17581" y="2052638"/>
            <a:ext cx="3832225" cy="3802062"/>
          </a:xfrm>
        </p:spPr>
        <p:txBody>
          <a:bodyPr/>
          <a:lstStyle>
            <a:lvl1pPr marL="0" indent="0">
              <a:buNone/>
              <a:defRPr sz="1600"/>
            </a:lvl1pPr>
            <a:lvl2pPr marL="456338" indent="0">
              <a:buNone/>
              <a:defRPr sz="1400"/>
            </a:lvl2pPr>
            <a:lvl3pPr marL="912674" indent="0">
              <a:buNone/>
              <a:defRPr sz="1200"/>
            </a:lvl3pPr>
            <a:lvl4pPr marL="1369010" indent="0">
              <a:buNone/>
              <a:defRPr sz="1000"/>
            </a:lvl4pPr>
            <a:lvl5pPr marL="1825348" indent="0">
              <a:buNone/>
              <a:defRPr sz="1000"/>
            </a:lvl5pPr>
            <a:lvl6pPr marL="2281687" indent="0">
              <a:buNone/>
              <a:defRPr sz="1000"/>
            </a:lvl6pPr>
            <a:lvl7pPr marL="2738022" indent="0">
              <a:buNone/>
              <a:defRPr sz="1000"/>
            </a:lvl7pPr>
            <a:lvl8pPr marL="3194360" indent="0">
              <a:buNone/>
              <a:defRPr sz="1000"/>
            </a:lvl8pPr>
            <a:lvl9pPr marL="3650697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4EC5-A2A1-4F47-A65C-75CCCDC14695}" type="datetimeFigureOut">
              <a:rPr lang="he-IL" smtClean="0"/>
              <a:t>כ"ז/אב/תשפ"א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4022F-E53B-4BE8-811E-9631B2A42E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088331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17581" y="455613"/>
            <a:ext cx="3832225" cy="15970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051425" y="984253"/>
            <a:ext cx="6013450" cy="4862513"/>
          </a:xfrm>
        </p:spPr>
        <p:txBody>
          <a:bodyPr/>
          <a:lstStyle>
            <a:lvl1pPr marL="0" indent="0">
              <a:buNone/>
              <a:defRPr sz="3200"/>
            </a:lvl1pPr>
            <a:lvl2pPr marL="456338" indent="0">
              <a:buNone/>
              <a:defRPr sz="2800"/>
            </a:lvl2pPr>
            <a:lvl3pPr marL="912674" indent="0">
              <a:buNone/>
              <a:defRPr sz="2400"/>
            </a:lvl3pPr>
            <a:lvl4pPr marL="1369010" indent="0">
              <a:buNone/>
              <a:defRPr sz="2000"/>
            </a:lvl4pPr>
            <a:lvl5pPr marL="1825348" indent="0">
              <a:buNone/>
              <a:defRPr sz="2000"/>
            </a:lvl5pPr>
            <a:lvl6pPr marL="2281687" indent="0">
              <a:buNone/>
              <a:defRPr sz="2000"/>
            </a:lvl6pPr>
            <a:lvl7pPr marL="2738022" indent="0">
              <a:buNone/>
              <a:defRPr sz="2000"/>
            </a:lvl7pPr>
            <a:lvl8pPr marL="3194360" indent="0">
              <a:buNone/>
              <a:defRPr sz="2000"/>
            </a:lvl8pPr>
            <a:lvl9pPr marL="3650697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17581" y="2052638"/>
            <a:ext cx="3832225" cy="3802062"/>
          </a:xfrm>
        </p:spPr>
        <p:txBody>
          <a:bodyPr/>
          <a:lstStyle>
            <a:lvl1pPr marL="0" indent="0">
              <a:buNone/>
              <a:defRPr sz="1600"/>
            </a:lvl1pPr>
            <a:lvl2pPr marL="456338" indent="0">
              <a:buNone/>
              <a:defRPr sz="1400"/>
            </a:lvl2pPr>
            <a:lvl3pPr marL="912674" indent="0">
              <a:buNone/>
              <a:defRPr sz="1200"/>
            </a:lvl3pPr>
            <a:lvl4pPr marL="1369010" indent="0">
              <a:buNone/>
              <a:defRPr sz="1000"/>
            </a:lvl4pPr>
            <a:lvl5pPr marL="1825348" indent="0">
              <a:buNone/>
              <a:defRPr sz="1000"/>
            </a:lvl5pPr>
            <a:lvl6pPr marL="2281687" indent="0">
              <a:buNone/>
              <a:defRPr sz="1000"/>
            </a:lvl6pPr>
            <a:lvl7pPr marL="2738022" indent="0">
              <a:buNone/>
              <a:defRPr sz="1000"/>
            </a:lvl7pPr>
            <a:lvl8pPr marL="3194360" indent="0">
              <a:buNone/>
              <a:defRPr sz="1000"/>
            </a:lvl8pPr>
            <a:lvl9pPr marL="3650697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4EC5-A2A1-4F47-A65C-75CCCDC14695}" type="datetimeFigureOut">
              <a:rPr lang="he-IL" smtClean="0"/>
              <a:t>כ"ז/אב/תשפ"א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4022F-E53B-4BE8-811E-9631B2A42E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76470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17581" y="363557"/>
            <a:ext cx="10245725" cy="1322387"/>
          </a:xfrm>
          <a:prstGeom prst="rect">
            <a:avLst/>
          </a:prstGeom>
        </p:spPr>
        <p:txBody>
          <a:bodyPr vert="horz" lIns="91268" tIns="45634" rIns="91268" bIns="45634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17581" y="1820868"/>
            <a:ext cx="10245725" cy="4340225"/>
          </a:xfrm>
          <a:prstGeom prst="rect">
            <a:avLst/>
          </a:prstGeom>
        </p:spPr>
        <p:txBody>
          <a:bodyPr vert="horz" lIns="91268" tIns="45634" rIns="91268" bIns="45634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391531" y="6340478"/>
            <a:ext cx="2671763" cy="363538"/>
          </a:xfrm>
          <a:prstGeom prst="rect">
            <a:avLst/>
          </a:prstGeom>
        </p:spPr>
        <p:txBody>
          <a:bodyPr vert="horz" lIns="91268" tIns="45634" rIns="91268" bIns="45634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34EC5-A2A1-4F47-A65C-75CCCDC14695}" type="datetimeFigureOut">
              <a:rPr lang="he-IL" smtClean="0"/>
              <a:t>כ"ז/אב/תשפ"א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935431" y="6340478"/>
            <a:ext cx="4010025" cy="363538"/>
          </a:xfrm>
          <a:prstGeom prst="rect">
            <a:avLst/>
          </a:prstGeom>
        </p:spPr>
        <p:txBody>
          <a:bodyPr vert="horz" lIns="91268" tIns="45634" rIns="91268" bIns="45634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17574" y="6340478"/>
            <a:ext cx="2671762" cy="363538"/>
          </a:xfrm>
          <a:prstGeom prst="rect">
            <a:avLst/>
          </a:prstGeom>
        </p:spPr>
        <p:txBody>
          <a:bodyPr vert="horz" lIns="91268" tIns="45634" rIns="91268" bIns="45634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4022F-E53B-4BE8-811E-9631B2A42E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5560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/>
  <p:txStyles>
    <p:titleStyle>
      <a:lvl1pPr algn="r" defTabSz="912674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168" indent="-228168" algn="r" defTabSz="912674" rtl="1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06" indent="-228168" algn="r" defTabSz="912674" rtl="1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44" indent="-228168" algn="r" defTabSz="912674" rtl="1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180" indent="-228168" algn="r" defTabSz="912674" rtl="1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518" indent="-228168" algn="r" defTabSz="912674" rtl="1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852" indent="-228168" algn="r" defTabSz="912674" rtl="1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190" indent="-228168" algn="r" defTabSz="912674" rtl="1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528" indent="-228168" algn="r" defTabSz="912674" rtl="1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865" indent="-228168" algn="r" defTabSz="912674" rtl="1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2674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38" algn="r" defTabSz="912674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74" algn="r" defTabSz="912674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10" algn="r" defTabSz="912674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348" algn="r" defTabSz="912674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687" algn="r" defTabSz="912674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022" algn="r" defTabSz="912674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360" algn="r" defTabSz="912674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697" algn="r" defTabSz="912674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594063" y="273944"/>
            <a:ext cx="10692765" cy="1140090"/>
          </a:xfrm>
          <a:prstGeom prst="rect">
            <a:avLst/>
          </a:prstGeom>
        </p:spPr>
        <p:txBody>
          <a:bodyPr vert="horz" lIns="92813" tIns="46407" rIns="92813" bIns="46407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594063" y="1596148"/>
            <a:ext cx="10692765" cy="4514439"/>
          </a:xfrm>
          <a:prstGeom prst="rect">
            <a:avLst/>
          </a:prstGeom>
        </p:spPr>
        <p:txBody>
          <a:bodyPr vert="horz" lIns="92813" tIns="46407" rIns="92813" bIns="46407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514609" y="6340169"/>
            <a:ext cx="2772198" cy="364196"/>
          </a:xfrm>
          <a:prstGeom prst="rect">
            <a:avLst/>
          </a:prstGeom>
        </p:spPr>
        <p:txBody>
          <a:bodyPr vert="horz" lIns="92813" tIns="46407" rIns="92813" bIns="46407" rtlCol="1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4468"/>
            <a:fld id="{2A8B15CA-7AE4-436F-82C7-F36CC28D0E8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 defTabSz="904468"/>
              <a:t>כ"ז/אב/תשפ"א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59307" y="6340169"/>
            <a:ext cx="3762269" cy="364196"/>
          </a:xfrm>
          <a:prstGeom prst="rect">
            <a:avLst/>
          </a:prstGeom>
        </p:spPr>
        <p:txBody>
          <a:bodyPr vert="horz" lIns="92813" tIns="46407" rIns="92813" bIns="46407" rtlCol="1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4468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594054" y="6340169"/>
            <a:ext cx="2772198" cy="364196"/>
          </a:xfrm>
          <a:prstGeom prst="rect">
            <a:avLst/>
          </a:prstGeom>
        </p:spPr>
        <p:txBody>
          <a:bodyPr vert="horz" lIns="92813" tIns="46407" rIns="92813" bIns="46407" rtlCol="1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4468"/>
            <a:fld id="{2CE80E9C-DC75-4044-AB91-B1C58BFDDA7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defTabSz="904468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59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</p:sldLayoutIdLst>
  <p:transition/>
  <p:txStyles>
    <p:titleStyle>
      <a:lvl1pPr algn="ctr" defTabSz="904468" rtl="1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9172" indent="-339172" algn="r" defTabSz="904468" rtl="1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34879" indent="-282647" algn="r" defTabSz="904468" rtl="1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30585" indent="-226116" algn="r" defTabSz="904468" rtl="1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82819" indent="-226116" algn="r" defTabSz="904468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5053" indent="-226116" algn="r" defTabSz="904468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7284" indent="-226116" algn="r" defTabSz="904468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39520" indent="-226116" algn="r" defTabSz="904468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1751" indent="-226116" algn="r" defTabSz="904468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43990" indent="-226116" algn="r" defTabSz="904468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0446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231" algn="r" defTabSz="90446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4468" algn="r" defTabSz="90446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6702" algn="r" defTabSz="90446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8933" algn="r" defTabSz="90446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1179" algn="r" defTabSz="90446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3402" algn="r" defTabSz="90446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5635" algn="r" defTabSz="90446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7867" algn="r" defTabSz="90446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43" y="273939"/>
            <a:ext cx="10692766" cy="1140089"/>
          </a:xfrm>
          <a:prstGeom prst="rect">
            <a:avLst/>
          </a:prstGeom>
        </p:spPr>
        <p:txBody>
          <a:bodyPr vert="horz" lIns="94875" tIns="47436" rIns="94875" bIns="4743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3" y="1596146"/>
            <a:ext cx="10692766" cy="4514439"/>
          </a:xfrm>
          <a:prstGeom prst="rect">
            <a:avLst/>
          </a:prstGeom>
        </p:spPr>
        <p:txBody>
          <a:bodyPr vert="horz" lIns="94875" tIns="47436" rIns="94875" bIns="4743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054" y="6340166"/>
            <a:ext cx="2772198" cy="364195"/>
          </a:xfrm>
          <a:prstGeom prst="rect">
            <a:avLst/>
          </a:prstGeom>
        </p:spPr>
        <p:txBody>
          <a:bodyPr vert="horz" lIns="94875" tIns="47436" rIns="94875" bIns="4743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74362" rtl="0"/>
            <a:fld id="{414364B0-3EF1-42A2-8CBA-716ED60A1D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74362" rtl="0"/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9307" y="6340166"/>
            <a:ext cx="3762269" cy="364195"/>
          </a:xfrm>
          <a:prstGeom prst="rect">
            <a:avLst/>
          </a:prstGeom>
        </p:spPr>
        <p:txBody>
          <a:bodyPr vert="horz" lIns="94875" tIns="47436" rIns="94875" bIns="4743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74362" rtl="0"/>
            <a:r>
              <a:rPr lang="he-IL">
                <a:solidFill>
                  <a:prstClr val="black">
                    <a:tint val="75000"/>
                  </a:prstClr>
                </a:solidFill>
              </a:rPr>
              <a:t>שותפות באכיפה - הורדת התחלואה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4609" y="6340166"/>
            <a:ext cx="2772198" cy="364195"/>
          </a:xfrm>
          <a:prstGeom prst="rect">
            <a:avLst/>
          </a:prstGeom>
        </p:spPr>
        <p:txBody>
          <a:bodyPr vert="horz" lIns="94875" tIns="47436" rIns="94875" bIns="4743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74362" rtl="0"/>
            <a:fld id="{FEAC7165-EBD9-4641-B044-35326DD5B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74362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0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hf hdr="0" dt="0"/>
  <p:txStyles>
    <p:titleStyle>
      <a:lvl1pPr algn="ctr" defTabSz="474362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5771" indent="-355771" algn="l" defTabSz="474362" rtl="0" eaLnBrk="1" latinLnBrk="0" hangingPunct="1">
        <a:spcBef>
          <a:spcPct val="20000"/>
        </a:spcBef>
        <a:buFont typeface="Arial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70839" indent="-296477" algn="l" defTabSz="474362" rtl="0" eaLnBrk="1" latinLnBrk="0" hangingPunct="1">
        <a:spcBef>
          <a:spcPct val="20000"/>
        </a:spcBef>
        <a:buFont typeface="Arial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5905" indent="-237181" algn="l" defTabSz="474362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60268" indent="-237181" algn="l" defTabSz="474362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4632" indent="-237181" algn="l" defTabSz="474362" rtl="0" eaLnBrk="1" latinLnBrk="0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8993" indent="-237181" algn="l" defTabSz="474362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83356" indent="-237181" algn="l" defTabSz="474362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57718" indent="-237181" algn="l" defTabSz="474362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32082" indent="-237181" algn="l" defTabSz="474362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43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362" algn="l" defTabSz="4743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8724" algn="l" defTabSz="4743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3088" algn="l" defTabSz="4743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7449" algn="l" defTabSz="4743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1813" algn="l" defTabSz="4743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46174" algn="l" defTabSz="4743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20535" algn="l" defTabSz="4743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901" algn="l" defTabSz="4743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43" y="273939"/>
            <a:ext cx="10692766" cy="1140089"/>
          </a:xfrm>
          <a:prstGeom prst="rect">
            <a:avLst/>
          </a:prstGeom>
        </p:spPr>
        <p:txBody>
          <a:bodyPr vert="horz" lIns="94914" tIns="47456" rIns="94914" bIns="474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3" y="1596142"/>
            <a:ext cx="10692766" cy="4514439"/>
          </a:xfrm>
          <a:prstGeom prst="rect">
            <a:avLst/>
          </a:prstGeom>
        </p:spPr>
        <p:txBody>
          <a:bodyPr vert="horz" lIns="94914" tIns="47456" rIns="94914" bIns="474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054" y="6340166"/>
            <a:ext cx="2772198" cy="364195"/>
          </a:xfrm>
          <a:prstGeom prst="rect">
            <a:avLst/>
          </a:prstGeom>
        </p:spPr>
        <p:txBody>
          <a:bodyPr vert="horz" lIns="94914" tIns="47456" rIns="94914" bIns="474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74562" rtl="0"/>
            <a:fld id="{414364B0-3EF1-42A2-8CBA-716ED60A1D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74562" rtl="0"/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9306" y="6340166"/>
            <a:ext cx="3762269" cy="364195"/>
          </a:xfrm>
          <a:prstGeom prst="rect">
            <a:avLst/>
          </a:prstGeom>
        </p:spPr>
        <p:txBody>
          <a:bodyPr vert="horz" lIns="94914" tIns="47456" rIns="94914" bIns="474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74562" rtl="0"/>
            <a:r>
              <a:rPr lang="he-IL">
                <a:solidFill>
                  <a:prstClr val="black">
                    <a:tint val="75000"/>
                  </a:prstClr>
                </a:solidFill>
              </a:rPr>
              <a:t>שותפות באכיפה - הורדת התחלואה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4609" y="6340166"/>
            <a:ext cx="2772198" cy="364195"/>
          </a:xfrm>
          <a:prstGeom prst="rect">
            <a:avLst/>
          </a:prstGeom>
        </p:spPr>
        <p:txBody>
          <a:bodyPr vert="horz" lIns="94914" tIns="47456" rIns="94914" bIns="4745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74562" rtl="0"/>
            <a:fld id="{FEAC7165-EBD9-4641-B044-35326DD5B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74562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19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hf hdr="0" dt="0"/>
  <p:txStyles>
    <p:titleStyle>
      <a:lvl1pPr algn="ctr" defTabSz="474562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5921" indent="-355921" algn="l" defTabSz="474562" rtl="0" eaLnBrk="1" latinLnBrk="0" hangingPunct="1">
        <a:spcBef>
          <a:spcPct val="20000"/>
        </a:spcBef>
        <a:buFont typeface="Arial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71163" indent="-296601" algn="l" defTabSz="474562" rtl="0" eaLnBrk="1" latinLnBrk="0" hangingPunct="1">
        <a:spcBef>
          <a:spcPct val="20000"/>
        </a:spcBef>
        <a:buFont typeface="Arial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6404" indent="-237280" algn="l" defTabSz="474562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60965" indent="-237280" algn="l" defTabSz="474562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5529" indent="-237280" algn="l" defTabSz="474562" rtl="0" eaLnBrk="1" latinLnBrk="0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0088" indent="-237280" algn="l" defTabSz="474562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84650" indent="-237280" algn="l" defTabSz="474562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59213" indent="-237280" algn="l" defTabSz="474562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33776" indent="-237280" algn="l" defTabSz="474562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45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562" algn="l" defTabSz="4745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9123" algn="l" defTabSz="4745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3685" algn="l" defTabSz="4745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8246" algn="l" defTabSz="4745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2808" algn="l" defTabSz="4745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47369" algn="l" defTabSz="4745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21930" algn="l" defTabSz="4745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96493" algn="l" defTabSz="4745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43" y="273939"/>
            <a:ext cx="10692766" cy="1140089"/>
          </a:xfrm>
          <a:prstGeom prst="rect">
            <a:avLst/>
          </a:prstGeom>
        </p:spPr>
        <p:txBody>
          <a:bodyPr vert="horz" lIns="94954" tIns="47476" rIns="94954" bIns="4747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3" y="1596138"/>
            <a:ext cx="10692766" cy="4514439"/>
          </a:xfrm>
          <a:prstGeom prst="rect">
            <a:avLst/>
          </a:prstGeom>
        </p:spPr>
        <p:txBody>
          <a:bodyPr vert="horz" lIns="94954" tIns="47476" rIns="94954" bIns="4747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054" y="6340166"/>
            <a:ext cx="2772198" cy="364195"/>
          </a:xfrm>
          <a:prstGeom prst="rect">
            <a:avLst/>
          </a:prstGeom>
        </p:spPr>
        <p:txBody>
          <a:bodyPr vert="horz" lIns="94954" tIns="47476" rIns="94954" bIns="4747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74760" rtl="0"/>
            <a:fld id="{414364B0-3EF1-42A2-8CBA-716ED60A1D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74760" rtl="0"/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9302" y="6340166"/>
            <a:ext cx="3762269" cy="364195"/>
          </a:xfrm>
          <a:prstGeom prst="rect">
            <a:avLst/>
          </a:prstGeom>
        </p:spPr>
        <p:txBody>
          <a:bodyPr vert="horz" lIns="94954" tIns="47476" rIns="94954" bIns="4747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74760" rtl="0"/>
            <a:r>
              <a:rPr lang="he-IL">
                <a:solidFill>
                  <a:prstClr val="black">
                    <a:tint val="75000"/>
                  </a:prstClr>
                </a:solidFill>
              </a:rPr>
              <a:t>שותפות באכיפה - הורדת התחלואה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4609" y="6340166"/>
            <a:ext cx="2772198" cy="364195"/>
          </a:xfrm>
          <a:prstGeom prst="rect">
            <a:avLst/>
          </a:prstGeom>
        </p:spPr>
        <p:txBody>
          <a:bodyPr vert="horz" lIns="94954" tIns="47476" rIns="94954" bIns="4747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74760" rtl="0"/>
            <a:fld id="{FEAC7165-EBD9-4641-B044-35326DD5B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7476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40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hf hdr="0" dt="0"/>
  <p:txStyles>
    <p:titleStyle>
      <a:lvl1pPr algn="ctr" defTabSz="47476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070" indent="-356070" algn="l" defTabSz="474760" rtl="0" eaLnBrk="1" latinLnBrk="0" hangingPunct="1">
        <a:spcBef>
          <a:spcPct val="20000"/>
        </a:spcBef>
        <a:buFont typeface="Arial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71486" indent="-296725" algn="l" defTabSz="474760" rtl="0" eaLnBrk="1" latinLnBrk="0" hangingPunct="1">
        <a:spcBef>
          <a:spcPct val="20000"/>
        </a:spcBef>
        <a:buFont typeface="Arial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6903" indent="-237380" algn="l" defTabSz="474760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61662" indent="-237380" algn="l" defTabSz="47476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6425" indent="-237380" algn="l" defTabSz="474760" rtl="0" eaLnBrk="1" latinLnBrk="0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1184" indent="-237380" algn="l" defTabSz="47476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85945" indent="-237380" algn="l" defTabSz="47476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60707" indent="-237380" algn="l" defTabSz="47476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35468" indent="-237380" algn="l" defTabSz="47476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47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760" algn="l" defTabSz="4747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9521" algn="l" defTabSz="4747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4282" algn="l" defTabSz="4747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9043" algn="l" defTabSz="4747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3806" algn="l" defTabSz="4747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48565" algn="l" defTabSz="4747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23325" algn="l" defTabSz="4747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98088" algn="l" defTabSz="4747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43" y="273939"/>
            <a:ext cx="10692766" cy="1140089"/>
          </a:xfrm>
          <a:prstGeom prst="rect">
            <a:avLst/>
          </a:prstGeom>
        </p:spPr>
        <p:txBody>
          <a:bodyPr vert="horz" lIns="95003" tIns="47501" rIns="95003" bIns="4750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3" y="1596133"/>
            <a:ext cx="10692766" cy="4514439"/>
          </a:xfrm>
          <a:prstGeom prst="rect">
            <a:avLst/>
          </a:prstGeom>
        </p:spPr>
        <p:txBody>
          <a:bodyPr vert="horz" lIns="95003" tIns="47501" rIns="95003" bIns="4750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049" y="6340166"/>
            <a:ext cx="2772198" cy="364195"/>
          </a:xfrm>
          <a:prstGeom prst="rect">
            <a:avLst/>
          </a:prstGeom>
        </p:spPr>
        <p:txBody>
          <a:bodyPr vert="horz" lIns="95003" tIns="47501" rIns="95003" bIns="4750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75010" rtl="0"/>
            <a:fld id="{414364B0-3EF1-42A2-8CBA-716ED60A1D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75010" rtl="0"/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9297" y="6340166"/>
            <a:ext cx="3762269" cy="364195"/>
          </a:xfrm>
          <a:prstGeom prst="rect">
            <a:avLst/>
          </a:prstGeom>
        </p:spPr>
        <p:txBody>
          <a:bodyPr vert="horz" lIns="95003" tIns="47501" rIns="95003" bIns="4750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75010" rtl="0"/>
            <a:r>
              <a:rPr lang="he-IL">
                <a:solidFill>
                  <a:prstClr val="black">
                    <a:tint val="75000"/>
                  </a:prstClr>
                </a:solidFill>
              </a:rPr>
              <a:t>שותפות באכיפה - הורדת התחלואה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4609" y="6340166"/>
            <a:ext cx="2772198" cy="364195"/>
          </a:xfrm>
          <a:prstGeom prst="rect">
            <a:avLst/>
          </a:prstGeom>
        </p:spPr>
        <p:txBody>
          <a:bodyPr vert="horz" lIns="95003" tIns="47501" rIns="95003" bIns="4750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75010" rtl="0"/>
            <a:fld id="{FEAC7165-EBD9-4641-B044-35326DD5B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7501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3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hf hdr="0" dt="0"/>
  <p:txStyles>
    <p:titleStyle>
      <a:lvl1pPr algn="ctr" defTabSz="47501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257" indent="-356257" algn="l" defTabSz="475010" rtl="0" eaLnBrk="1" latinLnBrk="0" hangingPunct="1">
        <a:spcBef>
          <a:spcPct val="20000"/>
        </a:spcBef>
        <a:buFont typeface="Arial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71891" indent="-296881" algn="l" defTabSz="475010" rtl="0" eaLnBrk="1" latinLnBrk="0" hangingPunct="1">
        <a:spcBef>
          <a:spcPct val="20000"/>
        </a:spcBef>
        <a:buFont typeface="Arial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7526" indent="-237505" algn="l" defTabSz="475010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62535" indent="-237505" algn="l" defTabSz="47501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7545" indent="-237505" algn="l" defTabSz="475010" rtl="0" eaLnBrk="1" latinLnBrk="0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2555" indent="-237505" algn="l" defTabSz="47501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87564" indent="-237505" algn="l" defTabSz="47501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62576" indent="-237505" algn="l" defTabSz="47501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587" indent="-237505" algn="l" defTabSz="47501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50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5010" algn="l" defTabSz="4750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0020" algn="l" defTabSz="4750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5031" algn="l" defTabSz="4750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0040" algn="l" defTabSz="4750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5052" algn="l" defTabSz="4750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0061" algn="l" defTabSz="4750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25070" algn="l" defTabSz="4750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00081" algn="l" defTabSz="4750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3.xml"/><Relationship Id="rId6" Type="http://schemas.openxmlformats.org/officeDocument/2006/relationships/hyperlink" Target="https://InternetUserCheck.miri.ds/UserCheck/PortalMain?IID=%7b038D037D-0141-B626-4663-A52F55B0EEF0%7d&amp;origUrl=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2464400" y="3444586"/>
            <a:ext cx="6909288" cy="79377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defTabSz="897769" rtl="0">
              <a:defRPr/>
            </a:pPr>
            <a:endParaRPr sz="11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bject 6" descr="מפגש זום בנושא הנחיות ועדכונים 4.8.21" title="מנהלת אכיפה ארצית"/>
          <p:cNvSpPr/>
          <p:nvPr/>
        </p:nvSpPr>
        <p:spPr>
          <a:xfrm>
            <a:off x="1057857" y="1342781"/>
            <a:ext cx="9419072" cy="3445640"/>
          </a:xfrm>
          <a:custGeom>
            <a:avLst/>
            <a:gdLst/>
            <a:ahLst/>
            <a:cxnLst/>
            <a:rect l="l" t="t" r="r" b="b"/>
            <a:pathLst>
              <a:path w="11414760" h="1630679">
                <a:moveTo>
                  <a:pt x="0" y="1630620"/>
                </a:moveTo>
                <a:lnTo>
                  <a:pt x="11414354" y="1630620"/>
                </a:lnTo>
                <a:lnTo>
                  <a:pt x="11414354" y="0"/>
                </a:lnTo>
                <a:lnTo>
                  <a:pt x="0" y="0"/>
                </a:lnTo>
                <a:lnTo>
                  <a:pt x="0" y="1630620"/>
                </a:lnTo>
                <a:close/>
              </a:path>
            </a:pathLst>
          </a:custGeom>
          <a:solidFill>
            <a:srgbClr val="23408E"/>
          </a:solidFill>
        </p:spPr>
        <p:txBody>
          <a:bodyPr wrap="square" lIns="0" tIns="0" rIns="0" bIns="0" rtlCol="0"/>
          <a:lstStyle/>
          <a:p>
            <a:pPr algn="l" defTabSz="897769" rtl="0">
              <a:defRPr/>
            </a:pPr>
            <a:endParaRPr sz="1100">
              <a:solidFill>
                <a:prstClr val="white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9392" y="6384639"/>
            <a:ext cx="10887890" cy="0"/>
          </a:xfrm>
          <a:custGeom>
            <a:avLst/>
            <a:gdLst/>
            <a:ahLst/>
            <a:cxnLst/>
            <a:rect l="l" t="t" r="r" b="b"/>
            <a:pathLst>
              <a:path w="18430240">
                <a:moveTo>
                  <a:pt x="0" y="0"/>
                </a:moveTo>
                <a:lnTo>
                  <a:pt x="18429805" y="0"/>
                </a:lnTo>
              </a:path>
            </a:pathLst>
          </a:custGeom>
          <a:ln w="523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algn="l" defTabSz="897769" rtl="0">
              <a:defRPr/>
            </a:pPr>
            <a:endParaRPr sz="11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84592" y="509234"/>
            <a:ext cx="9699466" cy="0"/>
          </a:xfrm>
          <a:custGeom>
            <a:avLst/>
            <a:gdLst/>
            <a:ahLst/>
            <a:cxnLst/>
            <a:rect l="l" t="t" r="r" b="b"/>
            <a:pathLst>
              <a:path w="16418560">
                <a:moveTo>
                  <a:pt x="0" y="0"/>
                </a:moveTo>
                <a:lnTo>
                  <a:pt x="16418348" y="0"/>
                </a:lnTo>
              </a:path>
            </a:pathLst>
          </a:custGeom>
          <a:ln w="317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algn="l" defTabSz="897769" rtl="0">
              <a:defRPr/>
            </a:pPr>
            <a:endParaRPr sz="11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6919" y="506069"/>
            <a:ext cx="495177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7670" y="0"/>
                </a:lnTo>
              </a:path>
            </a:pathLst>
          </a:custGeom>
          <a:ln w="317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algn="l" defTabSz="897769" rtl="0">
              <a:defRPr/>
            </a:pPr>
            <a:endParaRPr sz="11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object 6"/>
          <p:cNvSpPr txBox="1"/>
          <p:nvPr/>
        </p:nvSpPr>
        <p:spPr>
          <a:xfrm>
            <a:off x="1979985" y="2644370"/>
            <a:ext cx="7513385" cy="1271810"/>
          </a:xfrm>
          <a:prstGeom prst="rect">
            <a:avLst/>
          </a:prstGeom>
        </p:spPr>
        <p:txBody>
          <a:bodyPr vert="horz" wrap="square" lIns="0" tIns="983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559" algn="ctr" defTabSz="897769" rtl="1">
              <a:lnSpc>
                <a:spcPct val="100000"/>
              </a:lnSpc>
              <a:spcBef>
                <a:spcPts val="78"/>
              </a:spcBef>
              <a:defRPr/>
            </a:pPr>
            <a:r>
              <a:rPr lang="he-IL" sz="3200" b="1" spc="9" dirty="0">
                <a:solidFill>
                  <a:prstClr val="whit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מנהלת אכיפה ארצית- קורונה בשת"פ מרכז שלטון מקומי </a:t>
            </a:r>
            <a:r>
              <a:rPr lang="en-US" sz="2400" b="1" spc="9" dirty="0">
                <a:solidFill>
                  <a:prstClr val="whit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b="1" spc="9" dirty="0">
                <a:solidFill>
                  <a:prstClr val="whit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800" b="1" spc="9" dirty="0">
                <a:solidFill>
                  <a:prstClr val="whit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מפגש זום בנושא הנחיות ועדכונים </a:t>
            </a:r>
            <a:r>
              <a:rPr lang="he-IL" sz="1800" b="1" spc="9" dirty="0" smtClean="0">
                <a:solidFill>
                  <a:prstClr val="whit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 </a:t>
            </a:r>
            <a:r>
              <a:rPr lang="en-US" sz="1800" b="1" spc="9" dirty="0" smtClean="0">
                <a:solidFill>
                  <a:prstClr val="whit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4.8.21</a:t>
            </a:r>
            <a:endParaRPr lang="he-IL" sz="1800" b="1" spc="6" dirty="0">
              <a:solidFill>
                <a:prstClr val="white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קבוצה 16" descr="מנהלת אכיפה ארצית קורונה&#10;" title="לוגו"/>
          <p:cNvGrpSpPr/>
          <p:nvPr/>
        </p:nvGrpSpPr>
        <p:grpSpPr>
          <a:xfrm>
            <a:off x="1057857" y="143129"/>
            <a:ext cx="560972" cy="732212"/>
            <a:chOff x="3868783" y="984939"/>
            <a:chExt cx="3178628" cy="3727269"/>
          </a:xfrm>
        </p:grpSpPr>
        <p:pic>
          <p:nvPicPr>
            <p:cNvPr id="18" name="Picture 3"/>
            <p:cNvPicPr>
              <a:picLocks noChangeAspect="1"/>
            </p:cNvPicPr>
            <p:nvPr/>
          </p:nvPicPr>
          <p:blipFill>
            <a:blip r:embed="rId3"/>
            <a:srcRect l="34746" t="32114" r="36348" b="7627"/>
            <a:stretch>
              <a:fillRect/>
            </a:stretch>
          </p:blipFill>
          <p:spPr>
            <a:xfrm>
              <a:off x="3868783" y="984939"/>
              <a:ext cx="3178628" cy="3727269"/>
            </a:xfrm>
            <a:prstGeom prst="rect">
              <a:avLst/>
            </a:prstGeom>
          </p:spPr>
        </p:pic>
        <p:pic>
          <p:nvPicPr>
            <p:cNvPr id="19" name="Picture 2" descr="policeisra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09161" y="2104596"/>
              <a:ext cx="1444752" cy="1444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object 6"/>
          <p:cNvSpPr txBox="1"/>
          <p:nvPr/>
        </p:nvSpPr>
        <p:spPr>
          <a:xfrm>
            <a:off x="-1215355" y="926839"/>
            <a:ext cx="5353007" cy="256147"/>
          </a:xfrm>
          <a:prstGeom prst="rect">
            <a:avLst/>
          </a:prstGeom>
        </p:spPr>
        <p:txBody>
          <a:bodyPr vert="horz" wrap="square" lIns="0" tIns="983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559" algn="ctr" defTabSz="897769" rtl="1">
              <a:lnSpc>
                <a:spcPct val="100000"/>
              </a:lnSpc>
              <a:spcBef>
                <a:spcPts val="78"/>
              </a:spcBef>
              <a:defRPr/>
            </a:pPr>
            <a:r>
              <a:rPr lang="he-IL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מנהלת אכיפה ארצית</a:t>
            </a:r>
            <a:r>
              <a:rPr lang="en-US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קורונה</a:t>
            </a:r>
            <a:r>
              <a:rPr lang="en-US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e-IL" sz="800" b="1" spc="6">
              <a:solidFill>
                <a:srgbClr val="23408E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שותפות באכיפה - הורדת התחלואה</a:t>
            </a: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1" name="New Table"/>
          <p:cNvGraphicFramePr>
            <a:graphicFrameLocks noGrp="1"/>
          </p:cNvGraphicFramePr>
          <p:nvPr/>
        </p:nvGraphicFramePr>
        <p:xfrm>
          <a:off x="0" y="6421438"/>
          <a:ext cx="11880850" cy="381000"/>
        </p:xfrm>
        <a:graphic>
          <a:graphicData uri="http://schemas.openxmlformats.org/drawingml/2006/table">
            <a:tbl>
              <a:tblPr firstRow="1" bandRow="1">
                <a:solidFill>
                  <a:srgbClr val="F6F6F6">
                    <a:alpha val="29412"/>
                  </a:srgbClr>
                </a:solidFill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1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>
                      <a:solidFill>
                        <a:srgbClr val="E55586">
                          <a:alpha val="29412"/>
                        </a:srgbClr>
                      </a:solidFill>
                    </a:lnB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400" b="1">
                          <a:solidFill>
                            <a:srgbClr val="000000"/>
                          </a:solidFill>
                          <a:latin typeface="Arial"/>
                        </a:rPr>
                        <a:t>Check Point Threat Extraction Secured This Document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>
                      <a:solidFill>
                        <a:srgbClr val="E55586">
                          <a:alpha val="29412"/>
                        </a:srgbClr>
                      </a:solidFill>
                    </a:lnB>
                    <a:solidFill>
                      <a:srgbClr val="F6F6F6">
                        <a:alpha val="2941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>
                      <a:solidFill>
                        <a:srgbClr val="E55586">
                          <a:alpha val="29412"/>
                        </a:srgbClr>
                      </a:solidFill>
                    </a:lnB>
                    <a:solidFill>
                      <a:srgbClr val="F6F6F6">
                        <a:alpha val="2941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400">
                          <a:solidFill>
                            <a:srgbClr val="000000"/>
                          </a:solidFill>
                          <a:latin typeface="Arial"/>
                          <a:hlinkClick r:id="rId6"/>
                        </a:rPr>
                        <a:t>Get Original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>
                      <a:solidFill>
                        <a:srgbClr val="E55586">
                          <a:alpha val="29412"/>
                        </a:srgbClr>
                      </a:solidFill>
                    </a:lnB>
                    <a:solidFill>
                      <a:srgbClr val="F6F6F6">
                        <a:alpha val="2941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2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10102850" y="6462078"/>
            <a:ext cx="2540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1199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499393" y="6316537"/>
            <a:ext cx="10887890" cy="0"/>
          </a:xfrm>
          <a:custGeom>
            <a:avLst/>
            <a:gdLst/>
            <a:ahLst/>
            <a:cxnLst/>
            <a:rect l="l" t="t" r="r" b="b"/>
            <a:pathLst>
              <a:path w="18430240">
                <a:moveTo>
                  <a:pt x="0" y="0"/>
                </a:moveTo>
                <a:lnTo>
                  <a:pt x="18429805" y="0"/>
                </a:lnTo>
              </a:path>
            </a:pathLst>
          </a:custGeom>
          <a:ln w="523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defTabSz="889111">
              <a:defRPr/>
            </a:pPr>
            <a:endParaRPr sz="10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84592" y="576111"/>
            <a:ext cx="9699466" cy="0"/>
          </a:xfrm>
          <a:custGeom>
            <a:avLst/>
            <a:gdLst/>
            <a:ahLst/>
            <a:cxnLst/>
            <a:rect l="l" t="t" r="r" b="b"/>
            <a:pathLst>
              <a:path w="16418560">
                <a:moveTo>
                  <a:pt x="0" y="0"/>
                </a:moveTo>
                <a:lnTo>
                  <a:pt x="16418348" y="0"/>
                </a:lnTo>
              </a:path>
            </a:pathLst>
          </a:custGeom>
          <a:ln w="317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defTabSz="889111">
              <a:defRPr/>
            </a:pPr>
            <a:endParaRPr sz="10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6919" y="573018"/>
            <a:ext cx="495177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7670" y="0"/>
                </a:lnTo>
              </a:path>
            </a:pathLst>
          </a:custGeom>
          <a:ln w="317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defTabSz="889111">
              <a:defRPr/>
            </a:pPr>
            <a:endParaRPr sz="10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object 6"/>
          <p:cNvSpPr txBox="1"/>
          <p:nvPr/>
        </p:nvSpPr>
        <p:spPr>
          <a:xfrm>
            <a:off x="-1215340" y="981228"/>
            <a:ext cx="5353007" cy="256051"/>
          </a:xfrm>
          <a:prstGeom prst="rect">
            <a:avLst/>
          </a:prstGeom>
        </p:spPr>
        <p:txBody>
          <a:bodyPr vert="horz" wrap="square" lIns="0" tIns="973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93" algn="ctr" defTabSz="889111" rtl="1">
              <a:lnSpc>
                <a:spcPct val="100000"/>
              </a:lnSpc>
              <a:spcBef>
                <a:spcPts val="77"/>
              </a:spcBef>
              <a:defRPr/>
            </a:pPr>
            <a:r>
              <a:rPr lang="he-IL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מנהלת אכיפה ארצית</a:t>
            </a:r>
            <a:r>
              <a:rPr lang="en-US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קורונה</a:t>
            </a:r>
            <a:r>
              <a:rPr lang="en-US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e-IL" sz="800" b="1" spc="6">
              <a:solidFill>
                <a:srgbClr val="23408E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שותפות באכיפה - הורדת התחלואה</a:t>
            </a:r>
            <a:endParaRPr lang="en-US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ED4E7F37-424B-48DB-9043-FAE722506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2077" y="2370973"/>
            <a:ext cx="183178" cy="64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68" tIns="45634" rIns="91268" bIns="45634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he-IL">
                <a:latin typeface="Arial" pitchFamily="34" charset="0"/>
              </a:rPr>
              <a:t/>
            </a:r>
            <a:br>
              <a:rPr lang="en-US" altLang="he-IL">
                <a:latin typeface="Arial" pitchFamily="34" charset="0"/>
              </a:rPr>
            </a:br>
            <a:endParaRPr lang="en-US" altLang="he-IL">
              <a:latin typeface="Arial" pitchFamily="34" charset="0"/>
            </a:endParaRPr>
          </a:p>
        </p:txBody>
      </p:sp>
      <p:sp>
        <p:nvSpPr>
          <p:cNvPr id="21" name="מלבן 20" title="דיווח שבועי"/>
          <p:cNvSpPr/>
          <p:nvPr/>
        </p:nvSpPr>
        <p:spPr>
          <a:xfrm>
            <a:off x="4547278" y="106963"/>
            <a:ext cx="6835301" cy="383519"/>
          </a:xfrm>
          <a:prstGeom prst="rect">
            <a:avLst/>
          </a:prstGeom>
        </p:spPr>
        <p:txBody>
          <a:bodyPr vert="horz" wrap="square" lIns="0" tIns="9813" rIns="0" bIns="0" rtlCol="0" anchor="ctr">
            <a:spAutoFit/>
          </a:bodyPr>
          <a:lstStyle/>
          <a:p>
            <a:pPr marL="7545" defTabSz="474312">
              <a:spcBef>
                <a:spcPts val="78"/>
              </a:spcBef>
            </a:pPr>
            <a:r>
              <a:rPr lang="he-IL" sz="2400" b="1" spc="9" dirty="0">
                <a:solidFill>
                  <a:srgbClr val="070A8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דיווח שבועי   </a:t>
            </a:r>
          </a:p>
        </p:txBody>
      </p:sp>
      <p:sp>
        <p:nvSpPr>
          <p:cNvPr id="13" name="תיבת טקסט 2">
            <a:extLst>
              <a:ext uri="{FF2B5EF4-FFF2-40B4-BE49-F238E27FC236}">
                <a16:creationId xmlns:a16="http://schemas.microsoft.com/office/drawing/2014/main" id="{9DA59266-A156-4C72-AB51-233499CB518F}"/>
              </a:ext>
            </a:extLst>
          </p:cNvPr>
          <p:cNvSpPr txBox="1"/>
          <p:nvPr/>
        </p:nvSpPr>
        <p:spPr>
          <a:xfrm>
            <a:off x="2206107" y="576112"/>
            <a:ext cx="9507856" cy="5865215"/>
          </a:xfrm>
          <a:prstGeom prst="rect">
            <a:avLst/>
          </a:prstGeom>
          <a:noFill/>
        </p:spPr>
        <p:txBody>
          <a:bodyPr wrap="square" lIns="91268" tIns="45634" rIns="91268" bIns="45634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1400" b="1" u="sng" spc="9" dirty="0">
                <a:solidFill>
                  <a:srgbClr val="070A8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מרכיבי שאלון דיווח שבועי </a:t>
            </a:r>
          </a:p>
          <a:p>
            <a:pPr marL="285750" marR="2880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he-IL" sz="1400" b="1" spc="9" dirty="0">
                <a:solidFill>
                  <a:srgbClr val="070A8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שם הרשות המקומית –בחירה מתוך אפשרויות.</a:t>
            </a:r>
            <a:endParaRPr lang="en-US" sz="1400" b="1" spc="9" dirty="0">
              <a:solidFill>
                <a:srgbClr val="070A8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he-IL" sz="1400" b="1" spc="9" dirty="0">
                <a:solidFill>
                  <a:srgbClr val="FF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מספר כולל של פקחים המוסמכים לאכיפת קורונה ברשות </a:t>
            </a:r>
            <a:endParaRPr lang="en-US" sz="1400" b="1" spc="9" dirty="0">
              <a:solidFill>
                <a:srgbClr val="FF000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he-IL" sz="1400" b="1" spc="9" dirty="0">
                <a:solidFill>
                  <a:srgbClr val="070A8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אנא ציין כמה דוחות קורונה חולקו בגין אי עטית מסיכה בשבוע הנ"ל ע"י פקחי הרשות המקומית.           </a:t>
            </a:r>
            <a:r>
              <a:rPr lang="he-IL" sz="1400" b="1" spc="9" dirty="0">
                <a:solidFill>
                  <a:srgbClr val="FF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( כולל דוחות אזהרה)</a:t>
            </a:r>
            <a:endParaRPr lang="en-US" sz="1400" b="1" spc="9" dirty="0">
              <a:solidFill>
                <a:srgbClr val="FF000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he-IL" sz="1400" b="1" spc="9" dirty="0">
                <a:solidFill>
                  <a:srgbClr val="070A8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אנא ציין כמה דוחות קורונה חולקו בגין אי עמידה בתו הסגול בשבוע הנ"ל ע"י פקחי הרשות המקומית.  </a:t>
            </a:r>
            <a:r>
              <a:rPr lang="he-IL" sz="1400" b="1" spc="9" dirty="0">
                <a:solidFill>
                  <a:srgbClr val="FF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( כולל דוחות אזהרה)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he-IL" sz="1400" b="1" spc="9" dirty="0">
                <a:solidFill>
                  <a:srgbClr val="070A8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אנא ציין כמה דוחות קורונה חולקו בגין אי עמידה בתו הירוק בשבוע הנ"ל ע"י פקחי הרשות המקומית.   </a:t>
            </a:r>
            <a:r>
              <a:rPr lang="he-IL" sz="1400" b="1" spc="9" dirty="0">
                <a:solidFill>
                  <a:srgbClr val="FF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( כולל דוחות אזהרה)</a:t>
            </a:r>
            <a:endParaRPr lang="en-US" sz="1400" b="1" spc="9" dirty="0">
              <a:solidFill>
                <a:srgbClr val="070A8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he-IL" sz="1400" b="1" spc="9" dirty="0">
                <a:solidFill>
                  <a:srgbClr val="070A8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אנא ציין כמות ביקורים בעסק התקיימו בשבוע הנ"ל ע"י פקחי הרשות המקומית.</a:t>
            </a:r>
            <a:endParaRPr lang="en-US" sz="1400" b="1" spc="9" dirty="0">
              <a:solidFill>
                <a:srgbClr val="070A8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he-IL" sz="1400" b="1" spc="9" dirty="0">
                <a:solidFill>
                  <a:srgbClr val="070A8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האם קיים מערך שיטור עירוני ברשות –בחירה מתוך אפשרויות כן/לא.</a:t>
            </a:r>
            <a:endParaRPr lang="en-US" sz="1400" b="1" spc="9" dirty="0">
              <a:solidFill>
                <a:srgbClr val="070A8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he-IL" sz="1400" b="1" spc="9" dirty="0">
                <a:solidFill>
                  <a:srgbClr val="070A8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אנא ציין כמה דוחות קורונה חולקו בגין אי עטית מסיכה בשבוע הנ"ל ע"י פקחי השיטור העירוני .           </a:t>
            </a:r>
            <a:r>
              <a:rPr lang="he-IL" sz="1400" b="1" spc="9" dirty="0">
                <a:solidFill>
                  <a:srgbClr val="FF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( כולל דוחות אזהרה)</a:t>
            </a:r>
            <a:endParaRPr lang="he-IL" sz="1400" b="1" spc="9" dirty="0">
              <a:solidFill>
                <a:srgbClr val="070A8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he-IL" sz="1400" b="1" spc="9" dirty="0">
                <a:solidFill>
                  <a:srgbClr val="070A8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אנא ציין כמה דוחות קורונה חולקו בגין אי עמידה בתו הסגול בשבוע הנ"ל ע"י פקחי השיטור העירוני.    </a:t>
            </a:r>
            <a:r>
              <a:rPr lang="he-IL" sz="1400" b="1" spc="9" dirty="0">
                <a:solidFill>
                  <a:srgbClr val="FF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( כולל דוחות אזהרה)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he-IL" sz="1400" b="1" spc="9" dirty="0">
                <a:solidFill>
                  <a:srgbClr val="070A8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אנא ציין כמה דוחות קורונה חולקו בגין אי עמידה בתו הירוק בשבוע הנ"ל ע"י פקחי השיטור העירוני.     </a:t>
            </a:r>
            <a:r>
              <a:rPr lang="he-IL" sz="1400" b="1" spc="9" dirty="0">
                <a:solidFill>
                  <a:srgbClr val="FF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( כולל דוחות אזהרה)</a:t>
            </a:r>
            <a:endParaRPr lang="he-IL" sz="1400" b="1" spc="9" dirty="0">
              <a:solidFill>
                <a:srgbClr val="070A8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he-IL" sz="1400" b="1" spc="9" dirty="0">
                <a:solidFill>
                  <a:srgbClr val="070A8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אנא ציין כמות ביקורים בעסק התקיימו בשבוע הנ"ל ע"י פקחי השיטור העירוני.</a:t>
            </a:r>
          </a:p>
        </p:txBody>
      </p:sp>
      <p:grpSp>
        <p:nvGrpSpPr>
          <p:cNvPr id="14" name="קבוצה 13" descr="מנהלת אכיפה ארצית קורונה&#10;" title="לוגו"/>
          <p:cNvGrpSpPr/>
          <p:nvPr/>
        </p:nvGrpSpPr>
        <p:grpSpPr>
          <a:xfrm>
            <a:off x="1057857" y="143129"/>
            <a:ext cx="560972" cy="732212"/>
            <a:chOff x="3868783" y="984939"/>
            <a:chExt cx="3178628" cy="3727269"/>
          </a:xfrm>
        </p:grpSpPr>
        <p:pic>
          <p:nvPicPr>
            <p:cNvPr id="15" name="Picture 3"/>
            <p:cNvPicPr>
              <a:picLocks noChangeAspect="1"/>
            </p:cNvPicPr>
            <p:nvPr/>
          </p:nvPicPr>
          <p:blipFill>
            <a:blip r:embed="rId3"/>
            <a:srcRect l="34746" t="32114" r="36348" b="7627"/>
            <a:stretch>
              <a:fillRect/>
            </a:stretch>
          </p:blipFill>
          <p:spPr>
            <a:xfrm>
              <a:off x="3868783" y="984939"/>
              <a:ext cx="3178628" cy="3727269"/>
            </a:xfrm>
            <a:prstGeom prst="rect">
              <a:avLst/>
            </a:prstGeom>
          </p:spPr>
        </p:pic>
        <p:pic>
          <p:nvPicPr>
            <p:cNvPr id="22" name="Picture 2" descr="policeisra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09161" y="2104596"/>
              <a:ext cx="1444752" cy="1444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5440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 xmlns:p15="http://schemas.microsoft.com/office/powerpoint/2012/main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499393" y="6316537"/>
            <a:ext cx="10887890" cy="0"/>
          </a:xfrm>
          <a:custGeom>
            <a:avLst/>
            <a:gdLst/>
            <a:ahLst/>
            <a:cxnLst/>
            <a:rect l="l" t="t" r="r" b="b"/>
            <a:pathLst>
              <a:path w="18430240">
                <a:moveTo>
                  <a:pt x="0" y="0"/>
                </a:moveTo>
                <a:lnTo>
                  <a:pt x="18429805" y="0"/>
                </a:lnTo>
              </a:path>
            </a:pathLst>
          </a:custGeom>
          <a:ln w="523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defTabSz="889111">
              <a:defRPr/>
            </a:pPr>
            <a:endParaRPr sz="10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84592" y="576111"/>
            <a:ext cx="9699466" cy="0"/>
          </a:xfrm>
          <a:custGeom>
            <a:avLst/>
            <a:gdLst/>
            <a:ahLst/>
            <a:cxnLst/>
            <a:rect l="l" t="t" r="r" b="b"/>
            <a:pathLst>
              <a:path w="16418560">
                <a:moveTo>
                  <a:pt x="0" y="0"/>
                </a:moveTo>
                <a:lnTo>
                  <a:pt x="16418348" y="0"/>
                </a:lnTo>
              </a:path>
            </a:pathLst>
          </a:custGeom>
          <a:ln w="317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defTabSz="889111">
              <a:defRPr/>
            </a:pPr>
            <a:endParaRPr sz="10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6919" y="573018"/>
            <a:ext cx="495177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7670" y="0"/>
                </a:lnTo>
              </a:path>
            </a:pathLst>
          </a:custGeom>
          <a:ln w="317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defTabSz="889111">
              <a:defRPr/>
            </a:pPr>
            <a:endParaRPr sz="10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object 6"/>
          <p:cNvSpPr txBox="1"/>
          <p:nvPr/>
        </p:nvSpPr>
        <p:spPr>
          <a:xfrm>
            <a:off x="-1215340" y="981228"/>
            <a:ext cx="5353007" cy="256051"/>
          </a:xfrm>
          <a:prstGeom prst="rect">
            <a:avLst/>
          </a:prstGeom>
        </p:spPr>
        <p:txBody>
          <a:bodyPr vert="horz" wrap="square" lIns="0" tIns="973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93" algn="ctr" defTabSz="889111" rtl="1">
              <a:lnSpc>
                <a:spcPct val="100000"/>
              </a:lnSpc>
              <a:spcBef>
                <a:spcPts val="77"/>
              </a:spcBef>
              <a:defRPr/>
            </a:pPr>
            <a:r>
              <a:rPr lang="he-IL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מנהלת אכיפה ארצית</a:t>
            </a:r>
            <a:r>
              <a:rPr lang="en-US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קורונה</a:t>
            </a:r>
            <a:r>
              <a:rPr lang="en-US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e-IL" sz="800" b="1" spc="6">
              <a:solidFill>
                <a:srgbClr val="23408E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שותפות באכיפה - הורדת התחלואה</a:t>
            </a:r>
            <a:endParaRPr lang="en-US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ED4E7F37-424B-48DB-9043-FAE722506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2077" y="2370973"/>
            <a:ext cx="183178" cy="64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68" tIns="45634" rIns="91268" bIns="45634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he-IL">
                <a:latin typeface="Arial" pitchFamily="34" charset="0"/>
              </a:rPr>
              <a:t/>
            </a:r>
            <a:br>
              <a:rPr lang="en-US" altLang="he-IL">
                <a:latin typeface="Arial" pitchFamily="34" charset="0"/>
              </a:rPr>
            </a:br>
            <a:endParaRPr lang="en-US" altLang="he-IL">
              <a:latin typeface="Arial" pitchFamily="34" charset="0"/>
            </a:endParaRPr>
          </a:p>
        </p:txBody>
      </p:sp>
      <p:sp>
        <p:nvSpPr>
          <p:cNvPr id="21" name="מלבן 20" title="דשבורד שועל פקוד העורף"/>
          <p:cNvSpPr/>
          <p:nvPr/>
        </p:nvSpPr>
        <p:spPr>
          <a:xfrm>
            <a:off x="4547278" y="106963"/>
            <a:ext cx="6835301" cy="383519"/>
          </a:xfrm>
          <a:prstGeom prst="rect">
            <a:avLst/>
          </a:prstGeom>
        </p:spPr>
        <p:txBody>
          <a:bodyPr vert="horz" wrap="square" lIns="0" tIns="9813" rIns="0" bIns="0" rtlCol="0" anchor="ctr">
            <a:spAutoFit/>
          </a:bodyPr>
          <a:lstStyle/>
          <a:p>
            <a:pPr marL="7545" defTabSz="474312">
              <a:spcBef>
                <a:spcPts val="78"/>
              </a:spcBef>
            </a:pPr>
            <a:r>
              <a:rPr lang="he-IL" sz="2400" b="1" spc="9" dirty="0" err="1">
                <a:solidFill>
                  <a:srgbClr val="070A8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דשבורד</a:t>
            </a:r>
            <a:r>
              <a:rPr lang="he-IL" sz="2400" b="1" spc="9" dirty="0">
                <a:solidFill>
                  <a:srgbClr val="070A8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"שועל" פקע"ר   </a:t>
            </a:r>
          </a:p>
        </p:txBody>
      </p:sp>
      <p:pic>
        <p:nvPicPr>
          <p:cNvPr id="3" name="תמונה 2" descr="תאור מצב קורנה בארץ &#10;" title="תמונה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1" y="894420"/>
            <a:ext cx="11773074" cy="5367389"/>
          </a:xfrm>
          <a:prstGeom prst="rect">
            <a:avLst/>
          </a:prstGeom>
        </p:spPr>
      </p:pic>
      <p:sp>
        <p:nvSpPr>
          <p:cNvPr id="4" name="מלבן 3"/>
          <p:cNvSpPr/>
          <p:nvPr/>
        </p:nvSpPr>
        <p:spPr>
          <a:xfrm>
            <a:off x="5742237" y="5796533"/>
            <a:ext cx="792088" cy="2160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4" name="קבוצה 13" descr="מנהלת אכיפה ארצית קורונה&#10;" title="לוגו"/>
          <p:cNvGrpSpPr/>
          <p:nvPr/>
        </p:nvGrpSpPr>
        <p:grpSpPr>
          <a:xfrm>
            <a:off x="1057857" y="143129"/>
            <a:ext cx="560972" cy="732212"/>
            <a:chOff x="3868783" y="984939"/>
            <a:chExt cx="3178628" cy="3727269"/>
          </a:xfrm>
        </p:grpSpPr>
        <p:pic>
          <p:nvPicPr>
            <p:cNvPr id="15" name="Picture 3"/>
            <p:cNvPicPr>
              <a:picLocks noChangeAspect="1"/>
            </p:cNvPicPr>
            <p:nvPr/>
          </p:nvPicPr>
          <p:blipFill>
            <a:blip r:embed="rId4"/>
            <a:srcRect l="34746" t="32114" r="36348" b="7627"/>
            <a:stretch>
              <a:fillRect/>
            </a:stretch>
          </p:blipFill>
          <p:spPr>
            <a:xfrm>
              <a:off x="3868783" y="984939"/>
              <a:ext cx="3178628" cy="3727269"/>
            </a:xfrm>
            <a:prstGeom prst="rect">
              <a:avLst/>
            </a:prstGeom>
          </p:spPr>
        </p:pic>
        <p:pic>
          <p:nvPicPr>
            <p:cNvPr id="22" name="Picture 2" descr="policeisrae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09161" y="2104596"/>
              <a:ext cx="1444752" cy="1444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645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 xmlns:p15="http://schemas.microsoft.com/office/powerpoint/2012/main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499393" y="6316537"/>
            <a:ext cx="10887890" cy="0"/>
          </a:xfrm>
          <a:custGeom>
            <a:avLst/>
            <a:gdLst/>
            <a:ahLst/>
            <a:cxnLst/>
            <a:rect l="l" t="t" r="r" b="b"/>
            <a:pathLst>
              <a:path w="18430240">
                <a:moveTo>
                  <a:pt x="0" y="0"/>
                </a:moveTo>
                <a:lnTo>
                  <a:pt x="18429805" y="0"/>
                </a:lnTo>
              </a:path>
            </a:pathLst>
          </a:custGeom>
          <a:ln w="523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defTabSz="889111">
              <a:defRPr/>
            </a:pPr>
            <a:endParaRPr sz="10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84592" y="576111"/>
            <a:ext cx="9699466" cy="0"/>
          </a:xfrm>
          <a:custGeom>
            <a:avLst/>
            <a:gdLst/>
            <a:ahLst/>
            <a:cxnLst/>
            <a:rect l="l" t="t" r="r" b="b"/>
            <a:pathLst>
              <a:path w="16418560">
                <a:moveTo>
                  <a:pt x="0" y="0"/>
                </a:moveTo>
                <a:lnTo>
                  <a:pt x="16418348" y="0"/>
                </a:lnTo>
              </a:path>
            </a:pathLst>
          </a:custGeom>
          <a:ln w="317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defTabSz="889111">
              <a:defRPr/>
            </a:pPr>
            <a:endParaRPr sz="10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6919" y="573018"/>
            <a:ext cx="495177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7670" y="0"/>
                </a:lnTo>
              </a:path>
            </a:pathLst>
          </a:custGeom>
          <a:ln w="317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defTabSz="889111">
              <a:defRPr/>
            </a:pPr>
            <a:endParaRPr sz="10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object 6"/>
          <p:cNvSpPr txBox="1"/>
          <p:nvPr/>
        </p:nvSpPr>
        <p:spPr>
          <a:xfrm>
            <a:off x="-1215340" y="981228"/>
            <a:ext cx="5353007" cy="256051"/>
          </a:xfrm>
          <a:prstGeom prst="rect">
            <a:avLst/>
          </a:prstGeom>
        </p:spPr>
        <p:txBody>
          <a:bodyPr vert="horz" wrap="square" lIns="0" tIns="973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93" algn="ctr" defTabSz="889111" rtl="1">
              <a:lnSpc>
                <a:spcPct val="100000"/>
              </a:lnSpc>
              <a:spcBef>
                <a:spcPts val="77"/>
              </a:spcBef>
              <a:defRPr/>
            </a:pPr>
            <a:r>
              <a:rPr lang="he-IL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מנהלת אכיפה ארצית</a:t>
            </a:r>
            <a:r>
              <a:rPr lang="en-US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קורונה</a:t>
            </a:r>
            <a:r>
              <a:rPr lang="en-US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e-IL" sz="800" b="1" spc="6">
              <a:solidFill>
                <a:srgbClr val="23408E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שותפות באכיפה - הורדת התחלואה</a:t>
            </a:r>
            <a:endParaRPr lang="en-US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ED4E7F37-424B-48DB-9043-FAE722506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2077" y="2370973"/>
            <a:ext cx="183178" cy="64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68" tIns="45634" rIns="91268" bIns="45634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he-IL">
                <a:latin typeface="Arial" pitchFamily="34" charset="0"/>
              </a:rPr>
              <a:t/>
            </a:r>
            <a:br>
              <a:rPr lang="en-US" altLang="he-IL">
                <a:latin typeface="Arial" pitchFamily="34" charset="0"/>
              </a:rPr>
            </a:br>
            <a:endParaRPr lang="en-US" altLang="he-IL">
              <a:latin typeface="Arial" pitchFamily="34" charset="0"/>
            </a:endParaRPr>
          </a:p>
        </p:txBody>
      </p:sp>
      <p:sp>
        <p:nvSpPr>
          <p:cNvPr id="21" name="מלבן 20" title="דשבורד שועל פקוד העורף"/>
          <p:cNvSpPr/>
          <p:nvPr/>
        </p:nvSpPr>
        <p:spPr>
          <a:xfrm>
            <a:off x="4547278" y="106963"/>
            <a:ext cx="6835301" cy="383519"/>
          </a:xfrm>
          <a:prstGeom prst="rect">
            <a:avLst/>
          </a:prstGeom>
        </p:spPr>
        <p:txBody>
          <a:bodyPr vert="horz" wrap="square" lIns="0" tIns="9813" rIns="0" bIns="0" rtlCol="0" anchor="ctr">
            <a:spAutoFit/>
          </a:bodyPr>
          <a:lstStyle/>
          <a:p>
            <a:pPr marL="7545" defTabSz="474312">
              <a:spcBef>
                <a:spcPts val="78"/>
              </a:spcBef>
            </a:pPr>
            <a:r>
              <a:rPr lang="he-IL" sz="2400" b="1" spc="9" dirty="0" err="1">
                <a:solidFill>
                  <a:srgbClr val="070A8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דשבורד</a:t>
            </a:r>
            <a:r>
              <a:rPr lang="he-IL" sz="2400" b="1" spc="9" dirty="0">
                <a:solidFill>
                  <a:srgbClr val="070A8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"שועל" פקע"ר   </a:t>
            </a:r>
          </a:p>
        </p:txBody>
      </p:sp>
      <p:pic>
        <p:nvPicPr>
          <p:cNvPr id="5" name="תמונה 4" descr="תמונת מצב קורונה" title="תמונה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4247"/>
            <a:ext cx="11880850" cy="5496660"/>
          </a:xfrm>
          <a:prstGeom prst="rect">
            <a:avLst/>
          </a:prstGeom>
        </p:spPr>
      </p:pic>
      <p:sp>
        <p:nvSpPr>
          <p:cNvPr id="4" name="מלבן 3"/>
          <p:cNvSpPr/>
          <p:nvPr/>
        </p:nvSpPr>
        <p:spPr>
          <a:xfrm>
            <a:off x="3406545" y="2797296"/>
            <a:ext cx="792088" cy="2160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4" name="קבוצה 13" descr="מנהלת אכיפה ארצית קורונה&#10;" title="לוגו"/>
          <p:cNvGrpSpPr/>
          <p:nvPr/>
        </p:nvGrpSpPr>
        <p:grpSpPr>
          <a:xfrm>
            <a:off x="1057857" y="143129"/>
            <a:ext cx="560972" cy="732212"/>
            <a:chOff x="3868783" y="984939"/>
            <a:chExt cx="3178628" cy="3727269"/>
          </a:xfrm>
        </p:grpSpPr>
        <p:pic>
          <p:nvPicPr>
            <p:cNvPr id="15" name="Picture 3"/>
            <p:cNvPicPr>
              <a:picLocks noChangeAspect="1"/>
            </p:cNvPicPr>
            <p:nvPr/>
          </p:nvPicPr>
          <p:blipFill>
            <a:blip r:embed="rId4"/>
            <a:srcRect l="34746" t="32114" r="36348" b="7627"/>
            <a:stretch>
              <a:fillRect/>
            </a:stretch>
          </p:blipFill>
          <p:spPr>
            <a:xfrm>
              <a:off x="3868783" y="984939"/>
              <a:ext cx="3178628" cy="3727269"/>
            </a:xfrm>
            <a:prstGeom prst="rect">
              <a:avLst/>
            </a:prstGeom>
          </p:spPr>
        </p:pic>
        <p:pic>
          <p:nvPicPr>
            <p:cNvPr id="22" name="Picture 2" descr="policeisrae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09161" y="2104596"/>
              <a:ext cx="1444752" cy="1444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985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 xmlns:p15="http://schemas.microsoft.com/office/powerpoint/2012/main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499393" y="6316537"/>
            <a:ext cx="10887890" cy="0"/>
          </a:xfrm>
          <a:custGeom>
            <a:avLst/>
            <a:gdLst/>
            <a:ahLst/>
            <a:cxnLst/>
            <a:rect l="l" t="t" r="r" b="b"/>
            <a:pathLst>
              <a:path w="18430240">
                <a:moveTo>
                  <a:pt x="0" y="0"/>
                </a:moveTo>
                <a:lnTo>
                  <a:pt x="18429805" y="0"/>
                </a:lnTo>
              </a:path>
            </a:pathLst>
          </a:custGeom>
          <a:ln w="523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defTabSz="889111">
              <a:defRPr/>
            </a:pPr>
            <a:endParaRPr sz="10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84592" y="576111"/>
            <a:ext cx="9699466" cy="0"/>
          </a:xfrm>
          <a:custGeom>
            <a:avLst/>
            <a:gdLst/>
            <a:ahLst/>
            <a:cxnLst/>
            <a:rect l="l" t="t" r="r" b="b"/>
            <a:pathLst>
              <a:path w="16418560">
                <a:moveTo>
                  <a:pt x="0" y="0"/>
                </a:moveTo>
                <a:lnTo>
                  <a:pt x="16418348" y="0"/>
                </a:lnTo>
              </a:path>
            </a:pathLst>
          </a:custGeom>
          <a:ln w="317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defTabSz="889111">
              <a:defRPr/>
            </a:pPr>
            <a:endParaRPr sz="10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6919" y="573018"/>
            <a:ext cx="495177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7670" y="0"/>
                </a:lnTo>
              </a:path>
            </a:pathLst>
          </a:custGeom>
          <a:ln w="317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defTabSz="889111">
              <a:defRPr/>
            </a:pPr>
            <a:endParaRPr sz="10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object 6"/>
          <p:cNvSpPr txBox="1"/>
          <p:nvPr/>
        </p:nvSpPr>
        <p:spPr>
          <a:xfrm>
            <a:off x="-1215340" y="981228"/>
            <a:ext cx="5353007" cy="256051"/>
          </a:xfrm>
          <a:prstGeom prst="rect">
            <a:avLst/>
          </a:prstGeom>
        </p:spPr>
        <p:txBody>
          <a:bodyPr vert="horz" wrap="square" lIns="0" tIns="973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93" algn="ctr" defTabSz="889111" rtl="1">
              <a:lnSpc>
                <a:spcPct val="100000"/>
              </a:lnSpc>
              <a:spcBef>
                <a:spcPts val="77"/>
              </a:spcBef>
              <a:defRPr/>
            </a:pPr>
            <a:r>
              <a:rPr lang="he-IL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מנהלת אכיפה ארצית</a:t>
            </a:r>
            <a:r>
              <a:rPr lang="en-US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קורונה</a:t>
            </a:r>
            <a:r>
              <a:rPr lang="en-US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e-IL" sz="800" b="1" spc="6">
              <a:solidFill>
                <a:srgbClr val="23408E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שותפות באכיפה - הורדת התחלואה</a:t>
            </a:r>
            <a:endParaRPr lang="en-US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ED4E7F37-424B-48DB-9043-FAE722506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2077" y="2370973"/>
            <a:ext cx="183178" cy="64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68" tIns="45634" rIns="91268" bIns="45634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he-IL">
                <a:latin typeface="Arial" pitchFamily="34" charset="0"/>
              </a:rPr>
              <a:t/>
            </a:r>
            <a:br>
              <a:rPr lang="en-US" altLang="he-IL">
                <a:latin typeface="Arial" pitchFamily="34" charset="0"/>
              </a:rPr>
            </a:br>
            <a:endParaRPr lang="en-US" altLang="he-IL">
              <a:latin typeface="Arial" pitchFamily="34" charset="0"/>
            </a:endParaRPr>
          </a:p>
        </p:txBody>
      </p:sp>
      <p:sp>
        <p:nvSpPr>
          <p:cNvPr id="21" name="מלבן 20" title="דשבורד שועל פקוד העורף"/>
          <p:cNvSpPr/>
          <p:nvPr/>
        </p:nvSpPr>
        <p:spPr>
          <a:xfrm>
            <a:off x="4547278" y="106963"/>
            <a:ext cx="6835301" cy="383519"/>
          </a:xfrm>
          <a:prstGeom prst="rect">
            <a:avLst/>
          </a:prstGeom>
        </p:spPr>
        <p:txBody>
          <a:bodyPr vert="horz" wrap="square" lIns="0" tIns="9813" rIns="0" bIns="0" rtlCol="0" anchor="ctr">
            <a:spAutoFit/>
          </a:bodyPr>
          <a:lstStyle/>
          <a:p>
            <a:pPr marL="7545" defTabSz="474312">
              <a:spcBef>
                <a:spcPts val="78"/>
              </a:spcBef>
            </a:pPr>
            <a:r>
              <a:rPr lang="he-IL" sz="2400" b="1" spc="9" dirty="0" err="1">
                <a:solidFill>
                  <a:srgbClr val="070A8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דשבורד</a:t>
            </a:r>
            <a:r>
              <a:rPr lang="he-IL" sz="2400" b="1" spc="9" dirty="0">
                <a:solidFill>
                  <a:srgbClr val="070A8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"שועל" פקע"ר   </a:t>
            </a:r>
          </a:p>
        </p:txBody>
      </p:sp>
      <p:sp>
        <p:nvSpPr>
          <p:cNvPr id="4" name="מלבן 3"/>
          <p:cNvSpPr/>
          <p:nvPr/>
        </p:nvSpPr>
        <p:spPr>
          <a:xfrm>
            <a:off x="4056676" y="106963"/>
            <a:ext cx="792088" cy="2160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תמונה 2" descr="תמונת מצב קורונה" title="תמונה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43606"/>
            <a:ext cx="11880850" cy="5561116"/>
          </a:xfrm>
          <a:prstGeom prst="rect">
            <a:avLst/>
          </a:prstGeom>
        </p:spPr>
      </p:pic>
      <p:grpSp>
        <p:nvGrpSpPr>
          <p:cNvPr id="14" name="קבוצה 13" descr="מנהלת אכיפה ארצית קורונה&#10;" title="לוגו"/>
          <p:cNvGrpSpPr/>
          <p:nvPr/>
        </p:nvGrpSpPr>
        <p:grpSpPr>
          <a:xfrm>
            <a:off x="1057857" y="143129"/>
            <a:ext cx="560972" cy="732212"/>
            <a:chOff x="3868783" y="984939"/>
            <a:chExt cx="3178628" cy="3727269"/>
          </a:xfrm>
        </p:grpSpPr>
        <p:pic>
          <p:nvPicPr>
            <p:cNvPr id="15" name="Picture 3"/>
            <p:cNvPicPr>
              <a:picLocks noChangeAspect="1"/>
            </p:cNvPicPr>
            <p:nvPr/>
          </p:nvPicPr>
          <p:blipFill>
            <a:blip r:embed="rId4"/>
            <a:srcRect l="34746" t="32114" r="36348" b="7627"/>
            <a:stretch>
              <a:fillRect/>
            </a:stretch>
          </p:blipFill>
          <p:spPr>
            <a:xfrm>
              <a:off x="3868783" y="984939"/>
              <a:ext cx="3178628" cy="3727269"/>
            </a:xfrm>
            <a:prstGeom prst="rect">
              <a:avLst/>
            </a:prstGeom>
          </p:spPr>
        </p:pic>
        <p:pic>
          <p:nvPicPr>
            <p:cNvPr id="22" name="Picture 2" descr="policeisrae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09161" y="2104596"/>
              <a:ext cx="1444752" cy="1444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688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 xmlns:p15="http://schemas.microsoft.com/office/powerpoint/2012/main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499393" y="6316537"/>
            <a:ext cx="10887890" cy="0"/>
          </a:xfrm>
          <a:custGeom>
            <a:avLst/>
            <a:gdLst/>
            <a:ahLst/>
            <a:cxnLst/>
            <a:rect l="l" t="t" r="r" b="b"/>
            <a:pathLst>
              <a:path w="18430240">
                <a:moveTo>
                  <a:pt x="0" y="0"/>
                </a:moveTo>
                <a:lnTo>
                  <a:pt x="18429805" y="0"/>
                </a:lnTo>
              </a:path>
            </a:pathLst>
          </a:custGeom>
          <a:ln w="523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marL="0" marR="0" lvl="0" indent="0" algn="r" defTabSz="88911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84592" y="576111"/>
            <a:ext cx="9699466" cy="0"/>
          </a:xfrm>
          <a:custGeom>
            <a:avLst/>
            <a:gdLst/>
            <a:ahLst/>
            <a:cxnLst/>
            <a:rect l="l" t="t" r="r" b="b"/>
            <a:pathLst>
              <a:path w="16418560">
                <a:moveTo>
                  <a:pt x="0" y="0"/>
                </a:moveTo>
                <a:lnTo>
                  <a:pt x="16418348" y="0"/>
                </a:lnTo>
              </a:path>
            </a:pathLst>
          </a:custGeom>
          <a:ln w="317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marL="0" marR="0" lvl="0" indent="0" algn="r" defTabSz="88911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6919" y="573018"/>
            <a:ext cx="495177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7670" y="0"/>
                </a:lnTo>
              </a:path>
            </a:pathLst>
          </a:custGeom>
          <a:ln w="317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marL="0" marR="0" lvl="0" indent="0" algn="r" defTabSz="88911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object 6"/>
          <p:cNvSpPr txBox="1"/>
          <p:nvPr/>
        </p:nvSpPr>
        <p:spPr>
          <a:xfrm>
            <a:off x="-1215340" y="981228"/>
            <a:ext cx="5353007" cy="256051"/>
          </a:xfrm>
          <a:prstGeom prst="rect">
            <a:avLst/>
          </a:prstGeom>
        </p:spPr>
        <p:txBody>
          <a:bodyPr vert="horz" wrap="square" lIns="0" tIns="973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93" marR="0" lvl="0" indent="0" algn="ctr" defTabSz="889111" rtl="1" eaLnBrk="1" fontAlgn="auto" latinLnBrk="0" hangingPunct="1">
              <a:lnSpc>
                <a:spcPct val="100000"/>
              </a:lnSpc>
              <a:spcBef>
                <a:spcPts val="77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800" b="1" i="0" u="none" strike="noStrike" kern="1200" cap="none" spc="9" normalizeH="0" baseline="0" noProof="0">
                <a:ln>
                  <a:noFill/>
                </a:ln>
                <a:solidFill>
                  <a:srgbClr val="23408E"/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מנהלת אכיפה ארצית</a:t>
            </a:r>
            <a:r>
              <a:rPr kumimoji="0" lang="en-US" sz="800" b="1" i="0" u="none" strike="noStrike" kern="1200" cap="none" spc="9" normalizeH="0" baseline="0" noProof="0">
                <a:ln>
                  <a:noFill/>
                </a:ln>
                <a:solidFill>
                  <a:srgbClr val="23408E"/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he-IL" sz="800" b="1" i="0" u="none" strike="noStrike" kern="1200" cap="none" spc="9" normalizeH="0" baseline="0" noProof="0">
                <a:ln>
                  <a:noFill/>
                </a:ln>
                <a:solidFill>
                  <a:srgbClr val="23408E"/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קורונה</a:t>
            </a:r>
            <a:r>
              <a:rPr kumimoji="0" lang="en-US" sz="800" b="1" i="0" u="none" strike="noStrike" kern="1200" cap="none" spc="9" normalizeH="0" baseline="0" noProof="0">
                <a:ln>
                  <a:noFill/>
                </a:ln>
                <a:solidFill>
                  <a:srgbClr val="23408E"/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en-US" sz="800" b="1" i="0" u="none" strike="noStrike" kern="1200" cap="none" spc="9" normalizeH="0" baseline="0" noProof="0">
                <a:ln>
                  <a:noFill/>
                </a:ln>
                <a:solidFill>
                  <a:srgbClr val="23408E"/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he-IL" sz="800" b="1" i="0" u="none" strike="noStrike" kern="1200" cap="none" spc="6" normalizeH="0" baseline="0" noProof="0">
              <a:ln>
                <a:noFill/>
              </a:ln>
              <a:solidFill>
                <a:srgbClr val="23408E"/>
              </a:solidFill>
              <a:effectLst/>
              <a:uLnTx/>
              <a:uFillTx/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2674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שותפות באכיפה - הורדת התחלואה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ED4E7F37-424B-48DB-9043-FAE722506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2077" y="2370973"/>
            <a:ext cx="183178" cy="64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68" tIns="45634" rIns="91268" bIns="4563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267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he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he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endParaRPr kumimoji="0" lang="en-US" alt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מלבן 20" title="מערכת דיווח פקוד העורף "/>
          <p:cNvSpPr/>
          <p:nvPr/>
        </p:nvSpPr>
        <p:spPr>
          <a:xfrm>
            <a:off x="3132114" y="109102"/>
            <a:ext cx="8250466" cy="379241"/>
          </a:xfrm>
          <a:prstGeom prst="rect">
            <a:avLst/>
          </a:prstGeom>
        </p:spPr>
        <p:txBody>
          <a:bodyPr vert="horz" wrap="square" lIns="0" tIns="9813" rIns="0" bIns="0" rtlCol="0" anchor="ctr">
            <a:spAutoFit/>
          </a:bodyPr>
          <a:lstStyle/>
          <a:p>
            <a:pPr marL="7545" marR="0" lvl="0" indent="0" algn="r" defTabSz="474312" rtl="1" eaLnBrk="1" fontAlgn="auto" latinLnBrk="0" hangingPunct="1">
              <a:lnSpc>
                <a:spcPct val="100000"/>
              </a:lnSpc>
              <a:spcBef>
                <a:spcPts val="78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2400" b="1" i="0" u="none" strike="noStrike" kern="1200" cap="none" spc="9" normalizeH="0" baseline="0" noProof="0" dirty="0">
                <a:ln>
                  <a:noFill/>
                </a:ln>
                <a:solidFill>
                  <a:srgbClr val="070A80"/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מערכת דיווח פקע"ר משולבת מנהלת ושלטון מקומי   </a:t>
            </a:r>
          </a:p>
        </p:txBody>
      </p:sp>
      <p:pic>
        <p:nvPicPr>
          <p:cNvPr id="4" name="תמונה 3" descr="דיווחים חודשיים&#10;דוח אכיפה רשותי&#10;התו הסגול&#10;פניות ציבור" title="תמונה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6" y="1260910"/>
            <a:ext cx="11773073" cy="5055627"/>
          </a:xfrm>
          <a:prstGeom prst="rect">
            <a:avLst/>
          </a:prstGeom>
        </p:spPr>
      </p:pic>
      <p:sp>
        <p:nvSpPr>
          <p:cNvPr id="22" name="מלבן 21"/>
          <p:cNvSpPr/>
          <p:nvPr/>
        </p:nvSpPr>
        <p:spPr>
          <a:xfrm>
            <a:off x="7596609" y="4212357"/>
            <a:ext cx="1800200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2674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 pitchFamily="34" charset="0"/>
            </a:endParaRPr>
          </a:p>
        </p:txBody>
      </p:sp>
      <p:grpSp>
        <p:nvGrpSpPr>
          <p:cNvPr id="14" name="קבוצה 13" descr="מנהלת אכיפה ארצית קורונה&#10;" title="לוגו"/>
          <p:cNvGrpSpPr/>
          <p:nvPr/>
        </p:nvGrpSpPr>
        <p:grpSpPr>
          <a:xfrm>
            <a:off x="1057857" y="143129"/>
            <a:ext cx="560972" cy="732212"/>
            <a:chOff x="3868783" y="984939"/>
            <a:chExt cx="3178628" cy="3727269"/>
          </a:xfrm>
        </p:grpSpPr>
        <p:pic>
          <p:nvPicPr>
            <p:cNvPr id="15" name="Picture 3"/>
            <p:cNvPicPr>
              <a:picLocks noChangeAspect="1"/>
            </p:cNvPicPr>
            <p:nvPr/>
          </p:nvPicPr>
          <p:blipFill>
            <a:blip r:embed="rId4"/>
            <a:srcRect l="34746" t="32114" r="36348" b="7627"/>
            <a:stretch>
              <a:fillRect/>
            </a:stretch>
          </p:blipFill>
          <p:spPr>
            <a:xfrm>
              <a:off x="3868783" y="984939"/>
              <a:ext cx="3178628" cy="3727269"/>
            </a:xfrm>
            <a:prstGeom prst="rect">
              <a:avLst/>
            </a:prstGeom>
          </p:spPr>
        </p:pic>
        <p:pic>
          <p:nvPicPr>
            <p:cNvPr id="23" name="Picture 2" descr="policeisrae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09161" y="2104596"/>
              <a:ext cx="1444752" cy="1444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554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 xmlns:p15="http://schemas.microsoft.com/office/powerpoint/2012/main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499393" y="6316537"/>
            <a:ext cx="10887890" cy="0"/>
          </a:xfrm>
          <a:custGeom>
            <a:avLst/>
            <a:gdLst/>
            <a:ahLst/>
            <a:cxnLst/>
            <a:rect l="l" t="t" r="r" b="b"/>
            <a:pathLst>
              <a:path w="18430240">
                <a:moveTo>
                  <a:pt x="0" y="0"/>
                </a:moveTo>
                <a:lnTo>
                  <a:pt x="18429805" y="0"/>
                </a:lnTo>
              </a:path>
            </a:pathLst>
          </a:custGeom>
          <a:ln w="523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marL="0" marR="0" lvl="0" indent="0" algn="r" defTabSz="88911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84592" y="576111"/>
            <a:ext cx="9699466" cy="0"/>
          </a:xfrm>
          <a:custGeom>
            <a:avLst/>
            <a:gdLst/>
            <a:ahLst/>
            <a:cxnLst/>
            <a:rect l="l" t="t" r="r" b="b"/>
            <a:pathLst>
              <a:path w="16418560">
                <a:moveTo>
                  <a:pt x="0" y="0"/>
                </a:moveTo>
                <a:lnTo>
                  <a:pt x="16418348" y="0"/>
                </a:lnTo>
              </a:path>
            </a:pathLst>
          </a:custGeom>
          <a:ln w="317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marL="0" marR="0" lvl="0" indent="0" algn="r" defTabSz="88911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6919" y="573018"/>
            <a:ext cx="495177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7670" y="0"/>
                </a:lnTo>
              </a:path>
            </a:pathLst>
          </a:custGeom>
          <a:ln w="317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marL="0" marR="0" lvl="0" indent="0" algn="r" defTabSz="88911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object 6"/>
          <p:cNvSpPr txBox="1"/>
          <p:nvPr/>
        </p:nvSpPr>
        <p:spPr>
          <a:xfrm>
            <a:off x="-1215340" y="981228"/>
            <a:ext cx="5353007" cy="256051"/>
          </a:xfrm>
          <a:prstGeom prst="rect">
            <a:avLst/>
          </a:prstGeom>
        </p:spPr>
        <p:txBody>
          <a:bodyPr vert="horz" wrap="square" lIns="0" tIns="973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93" marR="0" lvl="0" indent="0" algn="ctr" defTabSz="889111" rtl="1" eaLnBrk="1" fontAlgn="auto" latinLnBrk="0" hangingPunct="1">
              <a:lnSpc>
                <a:spcPct val="100000"/>
              </a:lnSpc>
              <a:spcBef>
                <a:spcPts val="77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800" b="1" i="0" u="none" strike="noStrike" kern="1200" cap="none" spc="9" normalizeH="0" baseline="0" noProof="0">
                <a:ln>
                  <a:noFill/>
                </a:ln>
                <a:solidFill>
                  <a:srgbClr val="23408E"/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מנהלת אכיפה ארצית</a:t>
            </a:r>
            <a:r>
              <a:rPr kumimoji="0" lang="en-US" sz="800" b="1" i="0" u="none" strike="noStrike" kern="1200" cap="none" spc="9" normalizeH="0" baseline="0" noProof="0">
                <a:ln>
                  <a:noFill/>
                </a:ln>
                <a:solidFill>
                  <a:srgbClr val="23408E"/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he-IL" sz="800" b="1" i="0" u="none" strike="noStrike" kern="1200" cap="none" spc="9" normalizeH="0" baseline="0" noProof="0">
                <a:ln>
                  <a:noFill/>
                </a:ln>
                <a:solidFill>
                  <a:srgbClr val="23408E"/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קורונה</a:t>
            </a:r>
            <a:r>
              <a:rPr kumimoji="0" lang="en-US" sz="800" b="1" i="0" u="none" strike="noStrike" kern="1200" cap="none" spc="9" normalizeH="0" baseline="0" noProof="0">
                <a:ln>
                  <a:noFill/>
                </a:ln>
                <a:solidFill>
                  <a:srgbClr val="23408E"/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en-US" sz="800" b="1" i="0" u="none" strike="noStrike" kern="1200" cap="none" spc="9" normalizeH="0" baseline="0" noProof="0">
                <a:ln>
                  <a:noFill/>
                </a:ln>
                <a:solidFill>
                  <a:srgbClr val="23408E"/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he-IL" sz="800" b="1" i="0" u="none" strike="noStrike" kern="1200" cap="none" spc="6" normalizeH="0" baseline="0" noProof="0">
              <a:ln>
                <a:noFill/>
              </a:ln>
              <a:solidFill>
                <a:srgbClr val="23408E"/>
              </a:solidFill>
              <a:effectLst/>
              <a:uLnTx/>
              <a:uFillTx/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2674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שותפות באכיפה - הורדת התחלואה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ED4E7F37-424B-48DB-9043-FAE722506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2077" y="2370973"/>
            <a:ext cx="183178" cy="64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68" tIns="45634" rIns="91268" bIns="4563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267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he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he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endParaRPr kumimoji="0" lang="en-US" alt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3132114" y="109102"/>
            <a:ext cx="8250466" cy="379241"/>
          </a:xfrm>
          <a:prstGeom prst="rect">
            <a:avLst/>
          </a:prstGeom>
        </p:spPr>
        <p:txBody>
          <a:bodyPr vert="horz" wrap="square" lIns="0" tIns="9813" rIns="0" bIns="0" rtlCol="0" anchor="ctr">
            <a:spAutoFit/>
          </a:bodyPr>
          <a:lstStyle/>
          <a:p>
            <a:pPr marL="7545" marR="0" lvl="0" indent="0" algn="r" defTabSz="474312" rtl="1" eaLnBrk="1" fontAlgn="auto" latinLnBrk="0" hangingPunct="1">
              <a:lnSpc>
                <a:spcPct val="100000"/>
              </a:lnSpc>
              <a:spcBef>
                <a:spcPts val="78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2400" b="1" i="0" u="none" strike="noStrike" kern="1200" cap="none" spc="9" normalizeH="0" baseline="0" noProof="0">
                <a:ln>
                  <a:noFill/>
                </a:ln>
                <a:solidFill>
                  <a:srgbClr val="070A80"/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מערכת דיווח פקע"ר משולבת מנהלת ושלטון מקומי   </a:t>
            </a:r>
          </a:p>
        </p:txBody>
      </p:sp>
      <p:sp>
        <p:nvSpPr>
          <p:cNvPr id="22" name="מלבן 21"/>
          <p:cNvSpPr/>
          <p:nvPr/>
        </p:nvSpPr>
        <p:spPr>
          <a:xfrm>
            <a:off x="1767141" y="200311"/>
            <a:ext cx="1800200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2674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0" y="981228"/>
            <a:ext cx="11737303" cy="5311678"/>
          </a:xfrm>
          <a:prstGeom prst="rect">
            <a:avLst/>
          </a:prstGeom>
        </p:spPr>
      </p:pic>
      <p:grpSp>
        <p:nvGrpSpPr>
          <p:cNvPr id="14" name="קבוצה 13" descr="מנהלת אכיפה ארצית קורונה&#10;" title="לוגו"/>
          <p:cNvGrpSpPr/>
          <p:nvPr/>
        </p:nvGrpSpPr>
        <p:grpSpPr>
          <a:xfrm>
            <a:off x="1057857" y="143129"/>
            <a:ext cx="560972" cy="732212"/>
            <a:chOff x="3868783" y="984939"/>
            <a:chExt cx="3178628" cy="3727269"/>
          </a:xfrm>
        </p:grpSpPr>
        <p:pic>
          <p:nvPicPr>
            <p:cNvPr id="15" name="Picture 3"/>
            <p:cNvPicPr>
              <a:picLocks noChangeAspect="1"/>
            </p:cNvPicPr>
            <p:nvPr/>
          </p:nvPicPr>
          <p:blipFill>
            <a:blip r:embed="rId4"/>
            <a:srcRect l="34746" t="32114" r="36348" b="7627"/>
            <a:stretch>
              <a:fillRect/>
            </a:stretch>
          </p:blipFill>
          <p:spPr>
            <a:xfrm>
              <a:off x="3868783" y="984939"/>
              <a:ext cx="3178628" cy="3727269"/>
            </a:xfrm>
            <a:prstGeom prst="rect">
              <a:avLst/>
            </a:prstGeom>
          </p:spPr>
        </p:pic>
        <p:pic>
          <p:nvPicPr>
            <p:cNvPr id="23" name="Picture 2" descr="policeisrae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09161" y="2104596"/>
              <a:ext cx="1444752" cy="1444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1580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 xmlns:p15="http://schemas.microsoft.com/office/powerpoint/2012/main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499393" y="6316537"/>
            <a:ext cx="10887890" cy="0"/>
          </a:xfrm>
          <a:custGeom>
            <a:avLst/>
            <a:gdLst/>
            <a:ahLst/>
            <a:cxnLst/>
            <a:rect l="l" t="t" r="r" b="b"/>
            <a:pathLst>
              <a:path w="18430240">
                <a:moveTo>
                  <a:pt x="0" y="0"/>
                </a:moveTo>
                <a:lnTo>
                  <a:pt x="18429805" y="0"/>
                </a:lnTo>
              </a:path>
            </a:pathLst>
          </a:custGeom>
          <a:ln w="523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defTabSz="889111">
              <a:defRPr/>
            </a:pPr>
            <a:endParaRPr sz="10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84592" y="576111"/>
            <a:ext cx="9699466" cy="0"/>
          </a:xfrm>
          <a:custGeom>
            <a:avLst/>
            <a:gdLst/>
            <a:ahLst/>
            <a:cxnLst/>
            <a:rect l="l" t="t" r="r" b="b"/>
            <a:pathLst>
              <a:path w="16418560">
                <a:moveTo>
                  <a:pt x="0" y="0"/>
                </a:moveTo>
                <a:lnTo>
                  <a:pt x="16418348" y="0"/>
                </a:lnTo>
              </a:path>
            </a:pathLst>
          </a:custGeom>
          <a:ln w="317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defTabSz="889111">
              <a:defRPr/>
            </a:pPr>
            <a:endParaRPr sz="10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6919" y="573018"/>
            <a:ext cx="495177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7670" y="0"/>
                </a:lnTo>
              </a:path>
            </a:pathLst>
          </a:custGeom>
          <a:ln w="317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defTabSz="889111">
              <a:defRPr/>
            </a:pPr>
            <a:endParaRPr sz="10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object 6"/>
          <p:cNvSpPr txBox="1"/>
          <p:nvPr/>
        </p:nvSpPr>
        <p:spPr>
          <a:xfrm>
            <a:off x="-1215340" y="981228"/>
            <a:ext cx="5353007" cy="256051"/>
          </a:xfrm>
          <a:prstGeom prst="rect">
            <a:avLst/>
          </a:prstGeom>
        </p:spPr>
        <p:txBody>
          <a:bodyPr vert="horz" wrap="square" lIns="0" tIns="973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93" algn="ctr" defTabSz="889111" rtl="1">
              <a:lnSpc>
                <a:spcPct val="100000"/>
              </a:lnSpc>
              <a:spcBef>
                <a:spcPts val="77"/>
              </a:spcBef>
              <a:defRPr/>
            </a:pPr>
            <a:r>
              <a:rPr lang="he-IL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מנהלת אכיפה ארצית</a:t>
            </a:r>
            <a:r>
              <a:rPr lang="en-US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קורונה</a:t>
            </a:r>
            <a:r>
              <a:rPr lang="en-US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e-IL" sz="800" b="1" spc="6">
              <a:solidFill>
                <a:srgbClr val="23408E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שותפות באכיפה - הורדת התחלואה</a:t>
            </a:r>
            <a:endParaRPr lang="en-US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ED4E7F37-424B-48DB-9043-FAE722506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2077" y="2370973"/>
            <a:ext cx="183178" cy="64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68" tIns="45634" rIns="91268" bIns="45634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he-IL">
                <a:latin typeface="Arial" pitchFamily="34" charset="0"/>
              </a:rPr>
              <a:t/>
            </a:r>
            <a:br>
              <a:rPr lang="en-US" altLang="he-IL">
                <a:latin typeface="Arial" pitchFamily="34" charset="0"/>
              </a:rPr>
            </a:br>
            <a:endParaRPr lang="en-US" altLang="he-IL">
              <a:latin typeface="Arial" pitchFamily="34" charset="0"/>
            </a:endParaRPr>
          </a:p>
        </p:txBody>
      </p:sp>
      <p:sp>
        <p:nvSpPr>
          <p:cNvPr id="21" name="מלבן 20" title="דיווח חודשי"/>
          <p:cNvSpPr/>
          <p:nvPr/>
        </p:nvSpPr>
        <p:spPr>
          <a:xfrm>
            <a:off x="4547278" y="106963"/>
            <a:ext cx="6835301" cy="383519"/>
          </a:xfrm>
          <a:prstGeom prst="rect">
            <a:avLst/>
          </a:prstGeom>
        </p:spPr>
        <p:txBody>
          <a:bodyPr vert="horz" wrap="square" lIns="0" tIns="9813" rIns="0" bIns="0" rtlCol="0" anchor="ctr">
            <a:spAutoFit/>
          </a:bodyPr>
          <a:lstStyle/>
          <a:p>
            <a:pPr marL="7545" defTabSz="474312">
              <a:spcBef>
                <a:spcPts val="78"/>
              </a:spcBef>
            </a:pPr>
            <a:r>
              <a:rPr lang="he-IL" sz="2400" b="1" spc="9" dirty="0">
                <a:solidFill>
                  <a:srgbClr val="070A8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דיווח חודשי  </a:t>
            </a:r>
          </a:p>
        </p:txBody>
      </p:sp>
      <p:sp>
        <p:nvSpPr>
          <p:cNvPr id="13" name="תיבת טקסט 2">
            <a:extLst>
              <a:ext uri="{FF2B5EF4-FFF2-40B4-BE49-F238E27FC236}">
                <a16:creationId xmlns:a16="http://schemas.microsoft.com/office/drawing/2014/main" id="{9DA59266-A156-4C72-AB51-233499CB518F}"/>
              </a:ext>
            </a:extLst>
          </p:cNvPr>
          <p:cNvSpPr txBox="1"/>
          <p:nvPr/>
        </p:nvSpPr>
        <p:spPr>
          <a:xfrm>
            <a:off x="0" y="576112"/>
            <a:ext cx="11713963" cy="6370801"/>
          </a:xfrm>
          <a:prstGeom prst="rect">
            <a:avLst/>
          </a:prstGeom>
          <a:noFill/>
        </p:spPr>
        <p:txBody>
          <a:bodyPr wrap="square" lIns="91268" tIns="45634" rIns="91268" bIns="45634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1600" b="1" u="sng" spc="9" dirty="0">
                <a:solidFill>
                  <a:srgbClr val="070A8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מרכיבי שאלון דיווח חודשי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he-IL" sz="1600" b="1" u="sng" spc="9" dirty="0">
                <a:solidFill>
                  <a:srgbClr val="070A8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שם הרשות -_________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he-IL" sz="1600" b="1" u="sng" spc="9" dirty="0">
                <a:solidFill>
                  <a:srgbClr val="070A8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מס' הפקחים המוכשרים לצורך פיקוח תקנות קורונה-                               </a:t>
            </a:r>
            <a:r>
              <a:rPr lang="he-IL" sz="1600" b="1" spc="9" dirty="0">
                <a:solidFill>
                  <a:srgbClr val="070A8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he-IL" sz="1600" b="1" u="sng" spc="9" dirty="0">
              <a:solidFill>
                <a:srgbClr val="070A8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he-IL" sz="1600" b="1" u="sng" spc="9" dirty="0">
              <a:solidFill>
                <a:srgbClr val="070A8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he-IL" sz="1600" b="1" u="sng" spc="9" dirty="0">
                <a:solidFill>
                  <a:srgbClr val="070A8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קנסות מנהליים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he-IL" sz="1600" b="1" u="sng" spc="9" dirty="0">
                <a:solidFill>
                  <a:srgbClr val="070A8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24 סעיפים- מחולקים ל 24 עמודות נפרדות </a:t>
            </a:r>
            <a:r>
              <a:rPr lang="he-IL" sz="1600" b="1" u="sng" spc="9" dirty="0">
                <a:solidFill>
                  <a:srgbClr val="FF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רושמים רק כמויות דוחות קנס/ דוחות אזהרה</a:t>
            </a:r>
            <a:r>
              <a:rPr lang="he-IL" sz="1600" b="1" u="sng" spc="9" dirty="0">
                <a:solidFill>
                  <a:srgbClr val="070A8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>
              <a:lnSpc>
                <a:spcPct val="150000"/>
              </a:lnSpc>
            </a:pPr>
            <a:endParaRPr lang="he-IL" sz="1600" b="1" u="sng" spc="9" dirty="0">
              <a:solidFill>
                <a:srgbClr val="070A8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he-IL" sz="1600" b="1" u="sng" spc="9" dirty="0">
                <a:solidFill>
                  <a:srgbClr val="070A8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אופן הטיפול בקנסות</a:t>
            </a:r>
            <a:endParaRPr lang="he-IL" sz="1600" b="1" spc="9" dirty="0">
              <a:solidFill>
                <a:srgbClr val="070A8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he-IL" sz="1600" b="1" spc="9" dirty="0">
                <a:solidFill>
                  <a:srgbClr val="070A8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מס' הקנסות שבוטלו 	מס' בקשות להישפט 	מס' הרשעות 	מס' זיכויים </a:t>
            </a:r>
          </a:p>
          <a:p>
            <a:pPr>
              <a:lnSpc>
                <a:spcPct val="150000"/>
              </a:lnSpc>
            </a:pPr>
            <a:endParaRPr lang="he-IL" sz="1600" b="1" u="sng" spc="9" dirty="0">
              <a:solidFill>
                <a:srgbClr val="070A8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he-IL" sz="1600" b="1" u="sng" spc="9" dirty="0">
                <a:solidFill>
                  <a:srgbClr val="070A8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פניות הציבור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he-IL" sz="1600" b="1" spc="9" dirty="0">
                <a:solidFill>
                  <a:srgbClr val="070A8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מס' פניות ציבור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he-IL" sz="1600" b="1" spc="9" dirty="0">
                <a:solidFill>
                  <a:srgbClr val="070A8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עיקרי הפניות- </a:t>
            </a:r>
            <a:r>
              <a:rPr lang="he-IL" sz="1600" b="1" spc="9" dirty="0">
                <a:solidFill>
                  <a:srgbClr val="FF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תלונה על פקח /תלונה על אופן טיפול באכיפה /תלונה על עסק שמפר תו סגול/הפרת צו בריאות העם / אחר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he-IL" sz="1600" b="1" spc="9" dirty="0">
                <a:solidFill>
                  <a:srgbClr val="070A8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אופן הטיפול- </a:t>
            </a:r>
            <a:r>
              <a:rPr lang="he-IL" sz="1600" b="1" spc="9" dirty="0">
                <a:solidFill>
                  <a:srgbClr val="FF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הפניה למנהל המחלקה /הפניה ליחידת האכיפה /הפניה למוקד העירוני /אחר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endParaRPr lang="he-IL" sz="1600" b="1" spc="9" dirty="0">
              <a:solidFill>
                <a:srgbClr val="070A8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he-IL" sz="1600" b="1" u="sng" spc="9" dirty="0">
              <a:solidFill>
                <a:srgbClr val="070A8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" name="קבוצה 13" descr="מנהלת אכיפה ארצית קורונה&#10;" title="לוגו"/>
          <p:cNvGrpSpPr/>
          <p:nvPr/>
        </p:nvGrpSpPr>
        <p:grpSpPr>
          <a:xfrm>
            <a:off x="1057857" y="143129"/>
            <a:ext cx="560972" cy="732212"/>
            <a:chOff x="3868783" y="984939"/>
            <a:chExt cx="3178628" cy="3727269"/>
          </a:xfrm>
        </p:grpSpPr>
        <p:pic>
          <p:nvPicPr>
            <p:cNvPr id="15" name="Picture 3"/>
            <p:cNvPicPr>
              <a:picLocks noChangeAspect="1"/>
            </p:cNvPicPr>
            <p:nvPr/>
          </p:nvPicPr>
          <p:blipFill>
            <a:blip r:embed="rId3"/>
            <a:srcRect l="34746" t="32114" r="36348" b="7627"/>
            <a:stretch>
              <a:fillRect/>
            </a:stretch>
          </p:blipFill>
          <p:spPr>
            <a:xfrm>
              <a:off x="3868783" y="984939"/>
              <a:ext cx="3178628" cy="3727269"/>
            </a:xfrm>
            <a:prstGeom prst="rect">
              <a:avLst/>
            </a:prstGeom>
          </p:spPr>
        </p:pic>
        <p:pic>
          <p:nvPicPr>
            <p:cNvPr id="22" name="Picture 2" descr="policeisra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09161" y="2104596"/>
              <a:ext cx="1444752" cy="1444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3647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 xmlns:p15="http://schemas.microsoft.com/office/powerpoint/2012/main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499393" y="6316537"/>
            <a:ext cx="10887890" cy="0"/>
          </a:xfrm>
          <a:custGeom>
            <a:avLst/>
            <a:gdLst/>
            <a:ahLst/>
            <a:cxnLst/>
            <a:rect l="l" t="t" r="r" b="b"/>
            <a:pathLst>
              <a:path w="18430240">
                <a:moveTo>
                  <a:pt x="0" y="0"/>
                </a:moveTo>
                <a:lnTo>
                  <a:pt x="18429805" y="0"/>
                </a:lnTo>
              </a:path>
            </a:pathLst>
          </a:custGeom>
          <a:ln w="523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defTabSz="889111">
              <a:defRPr/>
            </a:pPr>
            <a:endParaRPr sz="10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84592" y="576111"/>
            <a:ext cx="9699466" cy="0"/>
          </a:xfrm>
          <a:custGeom>
            <a:avLst/>
            <a:gdLst/>
            <a:ahLst/>
            <a:cxnLst/>
            <a:rect l="l" t="t" r="r" b="b"/>
            <a:pathLst>
              <a:path w="16418560">
                <a:moveTo>
                  <a:pt x="0" y="0"/>
                </a:moveTo>
                <a:lnTo>
                  <a:pt x="16418348" y="0"/>
                </a:lnTo>
              </a:path>
            </a:pathLst>
          </a:custGeom>
          <a:ln w="317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defTabSz="889111">
              <a:defRPr/>
            </a:pPr>
            <a:endParaRPr sz="10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6919" y="573018"/>
            <a:ext cx="495177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7670" y="0"/>
                </a:lnTo>
              </a:path>
            </a:pathLst>
          </a:custGeom>
          <a:ln w="317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defTabSz="889111">
              <a:defRPr/>
            </a:pPr>
            <a:endParaRPr sz="10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object 6"/>
          <p:cNvSpPr txBox="1"/>
          <p:nvPr/>
        </p:nvSpPr>
        <p:spPr>
          <a:xfrm>
            <a:off x="-1215340" y="981228"/>
            <a:ext cx="5353007" cy="256051"/>
          </a:xfrm>
          <a:prstGeom prst="rect">
            <a:avLst/>
          </a:prstGeom>
        </p:spPr>
        <p:txBody>
          <a:bodyPr vert="horz" wrap="square" lIns="0" tIns="973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93" algn="ctr" defTabSz="889111" rtl="1">
              <a:lnSpc>
                <a:spcPct val="100000"/>
              </a:lnSpc>
              <a:spcBef>
                <a:spcPts val="77"/>
              </a:spcBef>
              <a:defRPr/>
            </a:pPr>
            <a:r>
              <a:rPr lang="he-IL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מנהלת אכיפה ארצית</a:t>
            </a:r>
            <a:r>
              <a:rPr lang="en-US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קורונה</a:t>
            </a:r>
            <a:r>
              <a:rPr lang="en-US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e-IL" sz="800" b="1" spc="6">
              <a:solidFill>
                <a:srgbClr val="23408E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שותפות באכיפה - הורדת התחלואה</a:t>
            </a:r>
            <a:endParaRPr lang="en-US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ED4E7F37-424B-48DB-9043-FAE722506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2077" y="2370973"/>
            <a:ext cx="183178" cy="64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68" tIns="45634" rIns="91268" bIns="45634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he-IL">
                <a:latin typeface="Arial" pitchFamily="34" charset="0"/>
              </a:rPr>
              <a:t/>
            </a:r>
            <a:br>
              <a:rPr lang="en-US" altLang="he-IL">
                <a:latin typeface="Arial" pitchFamily="34" charset="0"/>
              </a:rPr>
            </a:br>
            <a:endParaRPr lang="en-US" altLang="he-IL">
              <a:latin typeface="Arial" pitchFamily="34" charset="0"/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4547278" y="106963"/>
            <a:ext cx="6835301" cy="383519"/>
          </a:xfrm>
          <a:prstGeom prst="rect">
            <a:avLst/>
          </a:prstGeom>
        </p:spPr>
        <p:txBody>
          <a:bodyPr vert="horz" wrap="square" lIns="0" tIns="9813" rIns="0" bIns="0" rtlCol="0" anchor="ctr">
            <a:spAutoFit/>
          </a:bodyPr>
          <a:lstStyle/>
          <a:p>
            <a:pPr marL="7545" defTabSz="474312">
              <a:spcBef>
                <a:spcPts val="78"/>
              </a:spcBef>
            </a:pPr>
            <a:r>
              <a:rPr lang="he-IL" sz="2400" b="1" spc="9" dirty="0">
                <a:solidFill>
                  <a:srgbClr val="070A8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דיווח חודשי  </a:t>
            </a:r>
          </a:p>
        </p:txBody>
      </p:sp>
      <p:sp>
        <p:nvSpPr>
          <p:cNvPr id="13" name="תיבת טקסט 2">
            <a:extLst>
              <a:ext uri="{FF2B5EF4-FFF2-40B4-BE49-F238E27FC236}">
                <a16:creationId xmlns:a16="http://schemas.microsoft.com/office/drawing/2014/main" id="{9DA59266-A156-4C72-AB51-233499CB518F}"/>
              </a:ext>
            </a:extLst>
          </p:cNvPr>
          <p:cNvSpPr txBox="1"/>
          <p:nvPr/>
        </p:nvSpPr>
        <p:spPr>
          <a:xfrm>
            <a:off x="527377" y="827981"/>
            <a:ext cx="11102130" cy="5478249"/>
          </a:xfrm>
          <a:prstGeom prst="rect">
            <a:avLst/>
          </a:prstGeom>
          <a:noFill/>
        </p:spPr>
        <p:txBody>
          <a:bodyPr wrap="square" lIns="91268" tIns="45634" rIns="91268" bIns="45634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b="1" u="sng" spc="9">
                <a:solidFill>
                  <a:srgbClr val="070A8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המשך מרכיבי שאלון דיווח חודשי</a:t>
            </a:r>
          </a:p>
          <a:p>
            <a:pPr>
              <a:lnSpc>
                <a:spcPct val="200000"/>
              </a:lnSpc>
            </a:pPr>
            <a:r>
              <a:rPr lang="he-IL" sz="1600" b="1" u="sng" spc="9">
                <a:solidFill>
                  <a:srgbClr val="FF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צווי סגירה 4 עילות ( כמותית)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he-IL" sz="1600" b="1" spc="9">
                <a:solidFill>
                  <a:srgbClr val="FF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סעיף 32ב(א)(1) לחוק </a:t>
            </a:r>
            <a:r>
              <a:rPr lang="he-IL" sz="1600" b="1" spc="9">
                <a:solidFill>
                  <a:srgbClr val="070A8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מקום הפתוח לציבור על אף שהפעלתו אסורה לפי חוק הגבלת פעילות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he-IL" sz="1600" b="1" spc="9">
                <a:solidFill>
                  <a:srgbClr val="FF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סעיף 32ב(א)(2) לחוק </a:t>
            </a:r>
            <a:r>
              <a:rPr lang="he-IL" sz="1600" b="1" spc="9">
                <a:solidFill>
                  <a:srgbClr val="070A8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- מספר השוהים במקום חורג במידה ניכרת מההוראות שנקבעו בתקנות הגבלת פעילות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he-IL" sz="1600" b="1" spc="9">
                <a:solidFill>
                  <a:srgbClr val="FF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סעיף 32ב(א)(3) לחוק </a:t>
            </a:r>
            <a:r>
              <a:rPr lang="he-IL" sz="1600" b="1" spc="9">
                <a:solidFill>
                  <a:srgbClr val="070A8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הגורם האחראי הפר במידה ניכרת את אחריותו לכך שהעובדים במקום העבודה יקיימו את החובה לעטות מסיכה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he-IL" sz="1600" b="1" spc="9">
                <a:solidFill>
                  <a:srgbClr val="FF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סעיף 32ב(ב) לחוק </a:t>
            </a:r>
            <a:r>
              <a:rPr lang="he-IL" sz="1600" b="1" spc="9">
                <a:solidFill>
                  <a:srgbClr val="070A8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הגורם האחראי על המקום הפר הפרה מהותית או הפר כמה הפרות של הוראה מהוראות הקבועות בתקנות הגבלת פעילות או של הוראה לפי סעיף 20 לפקודת בריאות העם</a:t>
            </a:r>
          </a:p>
          <a:p>
            <a:pPr>
              <a:lnSpc>
                <a:spcPct val="150000"/>
              </a:lnSpc>
            </a:pPr>
            <a:endParaRPr lang="he-IL" sz="1400" b="1" spc="9">
              <a:solidFill>
                <a:srgbClr val="070A8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he-IL" sz="1400" b="1" spc="9">
              <a:solidFill>
                <a:srgbClr val="070A8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he-IL" sz="1600" b="1" u="sng" spc="9">
              <a:solidFill>
                <a:srgbClr val="070A8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" name="קבוצה 13" descr="מנהלת אכיפה ארצית קורונה&#10;" title="לוגו"/>
          <p:cNvGrpSpPr/>
          <p:nvPr/>
        </p:nvGrpSpPr>
        <p:grpSpPr>
          <a:xfrm>
            <a:off x="1057857" y="143129"/>
            <a:ext cx="560972" cy="732212"/>
            <a:chOff x="3868783" y="984939"/>
            <a:chExt cx="3178628" cy="3727269"/>
          </a:xfrm>
        </p:grpSpPr>
        <p:pic>
          <p:nvPicPr>
            <p:cNvPr id="15" name="Picture 3"/>
            <p:cNvPicPr>
              <a:picLocks noChangeAspect="1"/>
            </p:cNvPicPr>
            <p:nvPr/>
          </p:nvPicPr>
          <p:blipFill>
            <a:blip r:embed="rId3"/>
            <a:srcRect l="34746" t="32114" r="36348" b="7627"/>
            <a:stretch>
              <a:fillRect/>
            </a:stretch>
          </p:blipFill>
          <p:spPr>
            <a:xfrm>
              <a:off x="3868783" y="984939"/>
              <a:ext cx="3178628" cy="3727269"/>
            </a:xfrm>
            <a:prstGeom prst="rect">
              <a:avLst/>
            </a:prstGeom>
          </p:spPr>
        </p:pic>
        <p:pic>
          <p:nvPicPr>
            <p:cNvPr id="22" name="Picture 2" descr="policeisra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09161" y="2104596"/>
              <a:ext cx="1444752" cy="1444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287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 xmlns:p15="http://schemas.microsoft.com/office/powerpoint/2012/main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499393" y="6316537"/>
            <a:ext cx="10887890" cy="0"/>
          </a:xfrm>
          <a:custGeom>
            <a:avLst/>
            <a:gdLst/>
            <a:ahLst/>
            <a:cxnLst/>
            <a:rect l="l" t="t" r="r" b="b"/>
            <a:pathLst>
              <a:path w="18430240">
                <a:moveTo>
                  <a:pt x="0" y="0"/>
                </a:moveTo>
                <a:lnTo>
                  <a:pt x="18429805" y="0"/>
                </a:lnTo>
              </a:path>
            </a:pathLst>
          </a:custGeom>
          <a:ln w="523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defTabSz="889111">
              <a:defRPr/>
            </a:pPr>
            <a:endParaRPr sz="10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84592" y="576111"/>
            <a:ext cx="9699466" cy="0"/>
          </a:xfrm>
          <a:custGeom>
            <a:avLst/>
            <a:gdLst/>
            <a:ahLst/>
            <a:cxnLst/>
            <a:rect l="l" t="t" r="r" b="b"/>
            <a:pathLst>
              <a:path w="16418560">
                <a:moveTo>
                  <a:pt x="0" y="0"/>
                </a:moveTo>
                <a:lnTo>
                  <a:pt x="16418348" y="0"/>
                </a:lnTo>
              </a:path>
            </a:pathLst>
          </a:custGeom>
          <a:ln w="317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defTabSz="889111">
              <a:defRPr/>
            </a:pPr>
            <a:endParaRPr sz="10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6919" y="573018"/>
            <a:ext cx="495177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7670" y="0"/>
                </a:lnTo>
              </a:path>
            </a:pathLst>
          </a:custGeom>
          <a:ln w="317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defTabSz="889111">
              <a:defRPr/>
            </a:pPr>
            <a:endParaRPr sz="10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object 6"/>
          <p:cNvSpPr txBox="1"/>
          <p:nvPr/>
        </p:nvSpPr>
        <p:spPr>
          <a:xfrm>
            <a:off x="-1215340" y="981228"/>
            <a:ext cx="5353007" cy="256051"/>
          </a:xfrm>
          <a:prstGeom prst="rect">
            <a:avLst/>
          </a:prstGeom>
        </p:spPr>
        <p:txBody>
          <a:bodyPr vert="horz" wrap="square" lIns="0" tIns="973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93" algn="ctr" defTabSz="889111" rtl="1">
              <a:lnSpc>
                <a:spcPct val="100000"/>
              </a:lnSpc>
              <a:spcBef>
                <a:spcPts val="77"/>
              </a:spcBef>
              <a:defRPr/>
            </a:pPr>
            <a:r>
              <a:rPr lang="he-IL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מנהלת אכיפה ארצית</a:t>
            </a:r>
            <a:r>
              <a:rPr lang="en-US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קורונה</a:t>
            </a:r>
            <a:r>
              <a:rPr lang="en-US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e-IL" sz="800" b="1" spc="6">
              <a:solidFill>
                <a:srgbClr val="23408E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שותפות באכיפה - הורדת התחלואה</a:t>
            </a:r>
            <a:endParaRPr lang="en-US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ED4E7F37-424B-48DB-9043-FAE722506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2077" y="2370973"/>
            <a:ext cx="183178" cy="64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68" tIns="45634" rIns="91268" bIns="45634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he-IL">
                <a:latin typeface="Arial" pitchFamily="34" charset="0"/>
              </a:rPr>
              <a:t/>
            </a:r>
            <a:br>
              <a:rPr lang="en-US" altLang="he-IL">
                <a:latin typeface="Arial" pitchFamily="34" charset="0"/>
              </a:rPr>
            </a:br>
            <a:endParaRPr lang="en-US" altLang="he-IL">
              <a:latin typeface="Arial" pitchFamily="34" charset="0"/>
            </a:endParaRPr>
          </a:p>
        </p:txBody>
      </p:sp>
      <p:sp>
        <p:nvSpPr>
          <p:cNvPr id="21" name="מלבן 20" title="תו ירוק"/>
          <p:cNvSpPr/>
          <p:nvPr/>
        </p:nvSpPr>
        <p:spPr>
          <a:xfrm>
            <a:off x="4547278" y="106963"/>
            <a:ext cx="6835301" cy="383519"/>
          </a:xfrm>
          <a:prstGeom prst="rect">
            <a:avLst/>
          </a:prstGeom>
        </p:spPr>
        <p:txBody>
          <a:bodyPr vert="horz" wrap="square" lIns="0" tIns="9813" rIns="0" bIns="0" rtlCol="0" anchor="ctr">
            <a:spAutoFit/>
          </a:bodyPr>
          <a:lstStyle/>
          <a:p>
            <a:pPr marL="7545" defTabSz="474312">
              <a:spcBef>
                <a:spcPts val="78"/>
              </a:spcBef>
            </a:pPr>
            <a:r>
              <a:rPr lang="he-IL" sz="2400" b="1" spc="9" dirty="0" smtClean="0">
                <a:solidFill>
                  <a:srgbClr val="070A8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תו ירוק:</a:t>
            </a:r>
            <a:endParaRPr lang="he-IL" sz="2400" b="1" spc="9" dirty="0">
              <a:solidFill>
                <a:srgbClr val="070A8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תיבת טקסט 2">
            <a:extLst>
              <a:ext uri="{FF2B5EF4-FFF2-40B4-BE49-F238E27FC236}">
                <a16:creationId xmlns:a16="http://schemas.microsoft.com/office/drawing/2014/main" id="{9DA59266-A156-4C72-AB51-233499CB518F}"/>
              </a:ext>
            </a:extLst>
          </p:cNvPr>
          <p:cNvSpPr txBox="1"/>
          <p:nvPr/>
        </p:nvSpPr>
        <p:spPr>
          <a:xfrm>
            <a:off x="527377" y="827981"/>
            <a:ext cx="11102130" cy="1057616"/>
          </a:xfrm>
          <a:prstGeom prst="rect">
            <a:avLst/>
          </a:prstGeom>
          <a:noFill/>
        </p:spPr>
        <p:txBody>
          <a:bodyPr wrap="square" lIns="91268" tIns="45634" rIns="91268" bIns="45634" rtlCol="1">
            <a:spAutoFit/>
          </a:bodyPr>
          <a:lstStyle/>
          <a:p>
            <a:pPr>
              <a:lnSpc>
                <a:spcPct val="150000"/>
              </a:lnSpc>
            </a:pPr>
            <a:endParaRPr lang="he-IL" sz="1400" b="1" spc="9" dirty="0">
              <a:solidFill>
                <a:srgbClr val="070A8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he-IL" sz="1400" b="1" spc="9" dirty="0">
              <a:solidFill>
                <a:srgbClr val="070A8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he-IL" sz="1600" b="1" u="sng" spc="9" dirty="0">
              <a:solidFill>
                <a:srgbClr val="070A8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14996"/>
              </p:ext>
            </p:extLst>
          </p:nvPr>
        </p:nvGraphicFramePr>
        <p:xfrm>
          <a:off x="395809" y="1040613"/>
          <a:ext cx="9864844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186801924"/>
                    </a:ext>
                  </a:extLst>
                </a:gridCol>
                <a:gridCol w="4140334">
                  <a:extLst>
                    <a:ext uri="{9D8B030D-6E8A-4147-A177-3AD203B41FA5}">
                      <a16:colId xmlns:a16="http://schemas.microsoft.com/office/drawing/2014/main" val="1079518444"/>
                    </a:ext>
                  </a:extLst>
                </a:gridCol>
                <a:gridCol w="4147935">
                  <a:extLst>
                    <a:ext uri="{9D8B030D-6E8A-4147-A177-3AD203B41FA5}">
                      <a16:colId xmlns:a16="http://schemas.microsoft.com/office/drawing/2014/main" val="1200640242"/>
                    </a:ext>
                  </a:extLst>
                </a:gridCol>
                <a:gridCol w="784487">
                  <a:extLst>
                    <a:ext uri="{9D8B030D-6E8A-4147-A177-3AD203B41FA5}">
                      <a16:colId xmlns:a16="http://schemas.microsoft.com/office/drawing/2014/main" val="3294738641"/>
                    </a:ext>
                  </a:extLst>
                </a:gridCol>
              </a:tblGrid>
              <a:tr h="325696">
                <a:tc>
                  <a:txBody>
                    <a:bodyPr/>
                    <a:lstStyle/>
                    <a:p>
                      <a:r>
                        <a:rPr lang="he-IL" dirty="0" smtClean="0"/>
                        <a:t>=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724977"/>
                  </a:ext>
                </a:extLst>
              </a:tr>
              <a:tr h="861768">
                <a:tc>
                  <a:txBody>
                    <a:bodyPr/>
                    <a:lstStyle/>
                    <a:p>
                      <a:pPr marR="0" algn="l" rtl="0"/>
                      <a:r>
                        <a:rPr lang="he-IL" sz="1400" b="0" i="0" u="none" strike="noStrike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1,000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04468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תקנות 5(1) ו-7(א)(3) ופרט (5) בתוספת לתקנות סמכויות מיוחדות להתמודדות עם נגיף הקורונה החדש (הוראת שעה) (הגבלת פעילות של מקום ציבורי או עסקי), התשפ"א-2021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הפרת החובה של מפעיל מקום ציבורי או עסקי שלא להכניס ולא לתת שירות לאדם שאינו עוטה מסיכה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379990"/>
                  </a:ext>
                </a:extLst>
              </a:tr>
              <a:tr h="806652">
                <a:tc>
                  <a:txBody>
                    <a:bodyPr/>
                    <a:lstStyle/>
                    <a:p>
                      <a:pPr marR="0" algn="l" rtl="0"/>
                      <a:r>
                        <a:rPr lang="he-IL" sz="1400" b="0" i="0" u="none" strike="noStrike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1,000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04468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תקנות 5(2) ו-7(א)(4)  ופרט (6) בתוספת לתקנות סמכויות מיוחדות להתמודדות עם נגיף הקורונה החדש (הגבלת פעילות של מקום ציבורי או עסקי), התשפ"א-2021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הפרת החובה לתלות שלט לעניין חובת </a:t>
                      </a:r>
                      <a:r>
                        <a:rPr lang="he-IL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עטיית</a:t>
                      </a:r>
                      <a:r>
                        <a:rPr lang="he-IL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מסיכה במקום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851937"/>
                  </a:ext>
                </a:extLst>
              </a:tr>
              <a:tr h="814988">
                <a:tc>
                  <a:txBody>
                    <a:bodyPr/>
                    <a:lstStyle/>
                    <a:p>
                      <a:pPr marR="0" algn="l" rtl="0"/>
                      <a:r>
                        <a:rPr lang="he-IL" sz="1400" b="0" i="0" u="none" strike="noStrike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1,000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תקנות 6 ו-7(א)(5) ופרט (7) בתוספת לתקנות סמכויות מיוחדות להתמודדות עם נגיף הקורונה החדש (הוראת שעה) (הגבלת פעילות של מקום ציבורי או עסקי), התשפ"א-2021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שהייה של אדם בניגוד לאיסור במקום ציבורי או עסקי שפתיחתו לציבור מותרת לפי "התו ירוק" או במקום שמתקיימות בו תפילות ופתיחתו מותרת לפי "התו הירוק" (בכפוף לקיומו של שלט)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52854"/>
                  </a:ext>
                </a:extLst>
              </a:tr>
              <a:tr h="325696">
                <a:tc>
                  <a:txBody>
                    <a:bodyPr/>
                    <a:lstStyle/>
                    <a:p>
                      <a:pPr marR="0" algn="l" rtl="0"/>
                      <a:r>
                        <a:rPr lang="he-IL" sz="1400" b="0" i="0" u="none" strike="noStrike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5,000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תקנות 2 ו-7(א)(1)(א) ופרט (1) בתוספת לתקנות סמכויות מיוחדות להתמודדות עם נגיף הקורונה החדש (הוראת שעה) (הגבלת פעילות של מקום ציבורי או עסקי), התשפ"א-2021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הפעלת מקום ציבורי או עסקי הפתוח בתו ירוק למי שלא הציג אישור "תו ירוק"  או אישור על תוצאה שלילית בבדיקת קורונה – עד 100 מ"ר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034357"/>
                  </a:ext>
                </a:extLst>
              </a:tr>
            </a:tbl>
          </a:graphicData>
        </a:graphic>
      </p:graphicFrame>
      <p:grpSp>
        <p:nvGrpSpPr>
          <p:cNvPr id="14" name="קבוצה 13" descr="מנהלת אכיפה ארצית קורונה&#10;" title="לוגו"/>
          <p:cNvGrpSpPr/>
          <p:nvPr/>
        </p:nvGrpSpPr>
        <p:grpSpPr>
          <a:xfrm>
            <a:off x="1057857" y="143129"/>
            <a:ext cx="560972" cy="732212"/>
            <a:chOff x="3868783" y="984939"/>
            <a:chExt cx="3178628" cy="3727269"/>
          </a:xfrm>
        </p:grpSpPr>
        <p:pic>
          <p:nvPicPr>
            <p:cNvPr id="15" name="Picture 3"/>
            <p:cNvPicPr>
              <a:picLocks noChangeAspect="1"/>
            </p:cNvPicPr>
            <p:nvPr/>
          </p:nvPicPr>
          <p:blipFill>
            <a:blip r:embed="rId3"/>
            <a:srcRect l="34746" t="32114" r="36348" b="7627"/>
            <a:stretch>
              <a:fillRect/>
            </a:stretch>
          </p:blipFill>
          <p:spPr>
            <a:xfrm>
              <a:off x="3868783" y="984939"/>
              <a:ext cx="3178628" cy="3727269"/>
            </a:xfrm>
            <a:prstGeom prst="rect">
              <a:avLst/>
            </a:prstGeom>
          </p:spPr>
        </p:pic>
        <p:pic>
          <p:nvPicPr>
            <p:cNvPr id="22" name="Picture 2" descr="policeisra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09161" y="2104596"/>
              <a:ext cx="1444752" cy="1444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2959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 xmlns:p15="http://schemas.microsoft.com/office/powerpoint/2012/main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499393" y="6316537"/>
            <a:ext cx="10887890" cy="0"/>
          </a:xfrm>
          <a:custGeom>
            <a:avLst/>
            <a:gdLst/>
            <a:ahLst/>
            <a:cxnLst/>
            <a:rect l="l" t="t" r="r" b="b"/>
            <a:pathLst>
              <a:path w="18430240">
                <a:moveTo>
                  <a:pt x="0" y="0"/>
                </a:moveTo>
                <a:lnTo>
                  <a:pt x="18429805" y="0"/>
                </a:lnTo>
              </a:path>
            </a:pathLst>
          </a:custGeom>
          <a:ln w="523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defTabSz="889111">
              <a:defRPr/>
            </a:pPr>
            <a:endParaRPr sz="10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84592" y="576111"/>
            <a:ext cx="9699466" cy="0"/>
          </a:xfrm>
          <a:custGeom>
            <a:avLst/>
            <a:gdLst/>
            <a:ahLst/>
            <a:cxnLst/>
            <a:rect l="l" t="t" r="r" b="b"/>
            <a:pathLst>
              <a:path w="16418560">
                <a:moveTo>
                  <a:pt x="0" y="0"/>
                </a:moveTo>
                <a:lnTo>
                  <a:pt x="16418348" y="0"/>
                </a:lnTo>
              </a:path>
            </a:pathLst>
          </a:custGeom>
          <a:ln w="317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defTabSz="889111">
              <a:defRPr/>
            </a:pPr>
            <a:endParaRPr sz="10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6919" y="573018"/>
            <a:ext cx="495177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7670" y="0"/>
                </a:lnTo>
              </a:path>
            </a:pathLst>
          </a:custGeom>
          <a:ln w="317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defTabSz="889111">
              <a:defRPr/>
            </a:pPr>
            <a:endParaRPr sz="10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object 6"/>
          <p:cNvSpPr txBox="1"/>
          <p:nvPr/>
        </p:nvSpPr>
        <p:spPr>
          <a:xfrm>
            <a:off x="-1215340" y="981228"/>
            <a:ext cx="5353007" cy="256051"/>
          </a:xfrm>
          <a:prstGeom prst="rect">
            <a:avLst/>
          </a:prstGeom>
        </p:spPr>
        <p:txBody>
          <a:bodyPr vert="horz" wrap="square" lIns="0" tIns="973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93" algn="ctr" defTabSz="889111" rtl="1">
              <a:lnSpc>
                <a:spcPct val="100000"/>
              </a:lnSpc>
              <a:spcBef>
                <a:spcPts val="77"/>
              </a:spcBef>
              <a:defRPr/>
            </a:pPr>
            <a:r>
              <a:rPr lang="he-IL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מנהלת אכיפה ארצית</a:t>
            </a:r>
            <a:r>
              <a:rPr lang="en-US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קורונה</a:t>
            </a:r>
            <a:r>
              <a:rPr lang="en-US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e-IL" sz="800" b="1" spc="6">
              <a:solidFill>
                <a:srgbClr val="23408E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שותפות באכיפה - הורדת התחלואה</a:t>
            </a:r>
            <a:endParaRPr lang="en-US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ED4E7F37-424B-48DB-9043-FAE722506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2077" y="2370973"/>
            <a:ext cx="183178" cy="64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68" tIns="45634" rIns="91268" bIns="45634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he-IL">
                <a:latin typeface="Arial" pitchFamily="34" charset="0"/>
              </a:rPr>
              <a:t/>
            </a:r>
            <a:br>
              <a:rPr lang="en-US" altLang="he-IL">
                <a:latin typeface="Arial" pitchFamily="34" charset="0"/>
              </a:rPr>
            </a:br>
            <a:endParaRPr lang="en-US" altLang="he-IL">
              <a:latin typeface="Arial" pitchFamily="34" charset="0"/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4547278" y="106963"/>
            <a:ext cx="6835301" cy="383519"/>
          </a:xfrm>
          <a:prstGeom prst="rect">
            <a:avLst/>
          </a:prstGeom>
        </p:spPr>
        <p:txBody>
          <a:bodyPr vert="horz" wrap="square" lIns="0" tIns="9813" rIns="0" bIns="0" rtlCol="0" anchor="ctr">
            <a:spAutoFit/>
          </a:bodyPr>
          <a:lstStyle/>
          <a:p>
            <a:pPr marL="7545" defTabSz="474312">
              <a:spcBef>
                <a:spcPts val="78"/>
              </a:spcBef>
            </a:pPr>
            <a:r>
              <a:rPr lang="he-IL" sz="2400" b="1" spc="9" dirty="0">
                <a:solidFill>
                  <a:srgbClr val="070A8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תו ירוק:</a:t>
            </a:r>
          </a:p>
        </p:txBody>
      </p:sp>
      <p:sp>
        <p:nvSpPr>
          <p:cNvPr id="13" name="תיבת טקסט 2">
            <a:extLst>
              <a:ext uri="{FF2B5EF4-FFF2-40B4-BE49-F238E27FC236}">
                <a16:creationId xmlns:a16="http://schemas.microsoft.com/office/drawing/2014/main" id="{9DA59266-A156-4C72-AB51-233499CB518F}"/>
              </a:ext>
            </a:extLst>
          </p:cNvPr>
          <p:cNvSpPr txBox="1"/>
          <p:nvPr/>
        </p:nvSpPr>
        <p:spPr>
          <a:xfrm>
            <a:off x="527377" y="827981"/>
            <a:ext cx="11102130" cy="1057616"/>
          </a:xfrm>
          <a:prstGeom prst="rect">
            <a:avLst/>
          </a:prstGeom>
          <a:noFill/>
        </p:spPr>
        <p:txBody>
          <a:bodyPr wrap="square" lIns="91268" tIns="45634" rIns="91268" bIns="45634" rtlCol="1">
            <a:spAutoFit/>
          </a:bodyPr>
          <a:lstStyle/>
          <a:p>
            <a:pPr>
              <a:lnSpc>
                <a:spcPct val="150000"/>
              </a:lnSpc>
            </a:pPr>
            <a:endParaRPr lang="he-IL" sz="1400" b="1" spc="9" dirty="0">
              <a:solidFill>
                <a:srgbClr val="070A8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he-IL" sz="1400" b="1" spc="9" dirty="0">
              <a:solidFill>
                <a:srgbClr val="070A8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he-IL" sz="1600" b="1" u="sng" spc="9" dirty="0">
              <a:solidFill>
                <a:srgbClr val="070A8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206083"/>
              </p:ext>
            </p:extLst>
          </p:nvPr>
        </p:nvGraphicFramePr>
        <p:xfrm>
          <a:off x="395809" y="1040613"/>
          <a:ext cx="9864844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186801924"/>
                    </a:ext>
                  </a:extLst>
                </a:gridCol>
                <a:gridCol w="4140334">
                  <a:extLst>
                    <a:ext uri="{9D8B030D-6E8A-4147-A177-3AD203B41FA5}">
                      <a16:colId xmlns:a16="http://schemas.microsoft.com/office/drawing/2014/main" val="1079518444"/>
                    </a:ext>
                  </a:extLst>
                </a:gridCol>
                <a:gridCol w="4147935">
                  <a:extLst>
                    <a:ext uri="{9D8B030D-6E8A-4147-A177-3AD203B41FA5}">
                      <a16:colId xmlns:a16="http://schemas.microsoft.com/office/drawing/2014/main" val="1200640242"/>
                    </a:ext>
                  </a:extLst>
                </a:gridCol>
                <a:gridCol w="784487">
                  <a:extLst>
                    <a:ext uri="{9D8B030D-6E8A-4147-A177-3AD203B41FA5}">
                      <a16:colId xmlns:a16="http://schemas.microsoft.com/office/drawing/2014/main" val="3294738641"/>
                    </a:ext>
                  </a:extLst>
                </a:gridCol>
              </a:tblGrid>
              <a:tr h="325696">
                <a:tc>
                  <a:txBody>
                    <a:bodyPr/>
                    <a:lstStyle/>
                    <a:p>
                      <a:r>
                        <a:rPr lang="he-IL" dirty="0" smtClean="0"/>
                        <a:t>=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724977"/>
                  </a:ext>
                </a:extLst>
              </a:tr>
              <a:tr h="861768">
                <a:tc>
                  <a:txBody>
                    <a:bodyPr/>
                    <a:lstStyle/>
                    <a:p>
                      <a:pPr marR="0" algn="l" rtl="0"/>
                      <a:r>
                        <a:rPr lang="he-IL" sz="1600" b="0" i="0" u="none" strike="noStrike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7,500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04468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תקנות 2 ו-7(א)(1)(ב) ופרט (2) בתוספת לתקנות סמכויות מיוחדות להתמודדות עם נגיף הקורונה החדש (הוראת שעה) (הגבלת פעילות של מקום ציבורי או עסקי), התשפ"א-2021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הפעלת מקום ציבורי או עסקי הפתוח בתו ירוק למי שלא הציג אישור "תו ירוק" או אישור על תוצאה שלילית בבדיקת קורונה – 101 עד 500 מ"ר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379990"/>
                  </a:ext>
                </a:extLst>
              </a:tr>
              <a:tr h="806652">
                <a:tc>
                  <a:txBody>
                    <a:bodyPr/>
                    <a:lstStyle/>
                    <a:p>
                      <a:pPr marR="0" algn="l" rtl="0"/>
                      <a:r>
                        <a:rPr lang="he-IL" sz="1600" b="0" i="0" u="none" strike="noStrike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10,000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תקנות 2 ו-7(א)(1)(ג) ופרט (3) בתוספת לתקנות סמכויות מיוחדות להתמודדות עם נגיף הקורונה החדש (הוראת שעה) (הגבלת פעילות של מקום ציבורי או עסקי), התשפ"א-2021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הפעלת מקום ציבורי או עסקי הפתוח בתו ירוק למי שלא הציג אישור "תו ירוק" או אישור על תוצאה שלילית בבדיקת קורונה – מעל 500 מ"ר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851937"/>
                  </a:ext>
                </a:extLst>
              </a:tr>
              <a:tr h="814988">
                <a:tc>
                  <a:txBody>
                    <a:bodyPr/>
                    <a:lstStyle/>
                    <a:p>
                      <a:pPr marR="0" algn="l" rtl="0"/>
                      <a:r>
                        <a:rPr lang="he-IL" sz="1600" b="0" i="0" u="none" strike="noStrike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3,000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תקנות 4(א) ו-7(א)(2) ופרט (4) בתוספת לתקנות סמכויות מיוחדות להתמודדות עם נגיף הקורונה החדש (הוראת שעה) (הגבלת פעילות של מקום ציבורי או עסקי), התשפ"א-2021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מפעיל מקום ציבורי או עסקי הפתוח בתו ירוק שלא תלה שלט</a:t>
                      </a:r>
                      <a:r>
                        <a:rPr lang="he-I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e-IL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בדבר חובת הצגת אישור "תו ירוק" כתנאי לכניסה למקום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52854"/>
                  </a:ext>
                </a:extLst>
              </a:tr>
            </a:tbl>
          </a:graphicData>
        </a:graphic>
      </p:graphicFrame>
      <p:grpSp>
        <p:nvGrpSpPr>
          <p:cNvPr id="14" name="קבוצה 13" descr="מנהלת אכיפה ארצית קורונה&#10;" title="לוגו"/>
          <p:cNvGrpSpPr/>
          <p:nvPr/>
        </p:nvGrpSpPr>
        <p:grpSpPr>
          <a:xfrm>
            <a:off x="1057857" y="143129"/>
            <a:ext cx="560972" cy="732212"/>
            <a:chOff x="3868783" y="984939"/>
            <a:chExt cx="3178628" cy="3727269"/>
          </a:xfrm>
        </p:grpSpPr>
        <p:pic>
          <p:nvPicPr>
            <p:cNvPr id="15" name="Picture 3"/>
            <p:cNvPicPr>
              <a:picLocks noChangeAspect="1"/>
            </p:cNvPicPr>
            <p:nvPr/>
          </p:nvPicPr>
          <p:blipFill>
            <a:blip r:embed="rId3"/>
            <a:srcRect l="34746" t="32114" r="36348" b="7627"/>
            <a:stretch>
              <a:fillRect/>
            </a:stretch>
          </p:blipFill>
          <p:spPr>
            <a:xfrm>
              <a:off x="3868783" y="984939"/>
              <a:ext cx="3178628" cy="3727269"/>
            </a:xfrm>
            <a:prstGeom prst="rect">
              <a:avLst/>
            </a:prstGeom>
          </p:spPr>
        </p:pic>
        <p:pic>
          <p:nvPicPr>
            <p:cNvPr id="22" name="Picture 2" descr="policeisra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09161" y="2104596"/>
              <a:ext cx="1444752" cy="1444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0464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 xmlns:p15="http://schemas.microsoft.com/office/powerpoint/2012/main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500891" y="6383822"/>
            <a:ext cx="10884890" cy="0"/>
          </a:xfrm>
          <a:custGeom>
            <a:avLst/>
            <a:gdLst/>
            <a:ahLst/>
            <a:cxnLst/>
            <a:rect l="l" t="t" r="r" b="b"/>
            <a:pathLst>
              <a:path w="18430240">
                <a:moveTo>
                  <a:pt x="0" y="0"/>
                </a:moveTo>
                <a:lnTo>
                  <a:pt x="18429805" y="0"/>
                </a:lnTo>
              </a:path>
            </a:pathLst>
          </a:custGeom>
          <a:ln w="523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algn="l" defTabSz="896277" rtl="0">
              <a:defRPr/>
            </a:pPr>
            <a:endParaRPr sz="11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85764" y="510036"/>
            <a:ext cx="9696794" cy="0"/>
          </a:xfrm>
          <a:custGeom>
            <a:avLst/>
            <a:gdLst/>
            <a:ahLst/>
            <a:cxnLst/>
            <a:rect l="l" t="t" r="r" b="b"/>
            <a:pathLst>
              <a:path w="16418560">
                <a:moveTo>
                  <a:pt x="0" y="0"/>
                </a:moveTo>
                <a:lnTo>
                  <a:pt x="16418348" y="0"/>
                </a:lnTo>
              </a:path>
            </a:pathLst>
          </a:custGeom>
          <a:ln w="317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algn="l" defTabSz="896277" rtl="0">
              <a:defRPr/>
            </a:pPr>
            <a:endParaRPr sz="11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8424" y="506872"/>
            <a:ext cx="495041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7670" y="0"/>
                </a:lnTo>
              </a:path>
            </a:pathLst>
          </a:custGeom>
          <a:ln w="317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algn="l" defTabSz="896277" rtl="0">
              <a:defRPr/>
            </a:pPr>
            <a:endParaRPr sz="11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object 6"/>
          <p:cNvSpPr txBox="1"/>
          <p:nvPr/>
        </p:nvSpPr>
        <p:spPr>
          <a:xfrm>
            <a:off x="-1329116" y="927499"/>
            <a:ext cx="5351532" cy="256130"/>
          </a:xfrm>
          <a:prstGeom prst="rect">
            <a:avLst/>
          </a:prstGeom>
        </p:spPr>
        <p:txBody>
          <a:bodyPr vert="horz" wrap="square" lIns="0" tIns="9813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545" algn="ctr" defTabSz="896277" rtl="1">
              <a:lnSpc>
                <a:spcPct val="100000"/>
              </a:lnSpc>
              <a:spcBef>
                <a:spcPts val="78"/>
              </a:spcBef>
              <a:defRPr/>
            </a:pPr>
            <a:r>
              <a:rPr lang="he-IL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מנהלת אכיפה ארצית</a:t>
            </a:r>
            <a:r>
              <a:rPr lang="en-US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קורונה</a:t>
            </a:r>
            <a:r>
              <a:rPr lang="en-US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e-IL" sz="800" b="1" spc="6">
              <a:solidFill>
                <a:srgbClr val="23408E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שותפות באכיפה - הורדת התחלואה</a:t>
            </a: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מלבן 11" title="ייעוד המנהלת"/>
          <p:cNvSpPr/>
          <p:nvPr/>
        </p:nvSpPr>
        <p:spPr>
          <a:xfrm>
            <a:off x="4547278" y="106963"/>
            <a:ext cx="6835301" cy="383519"/>
          </a:xfrm>
          <a:prstGeom prst="rect">
            <a:avLst/>
          </a:prstGeom>
        </p:spPr>
        <p:txBody>
          <a:bodyPr vert="horz" wrap="square" lIns="0" tIns="9813" rIns="0" bIns="0" rtlCol="0" anchor="ctr">
            <a:spAutoFit/>
          </a:bodyPr>
          <a:lstStyle/>
          <a:p>
            <a:pPr marL="7545" defTabSz="474312">
              <a:spcBef>
                <a:spcPts val="78"/>
              </a:spcBef>
            </a:pPr>
            <a:r>
              <a:rPr lang="he-IL" sz="2400" b="1" spc="9" dirty="0">
                <a:solidFill>
                  <a:srgbClr val="070A8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ייעוד המנהלת</a:t>
            </a:r>
          </a:p>
        </p:txBody>
      </p:sp>
      <p:sp>
        <p:nvSpPr>
          <p:cNvPr id="3" name="מלבן 2"/>
          <p:cNvSpPr/>
          <p:nvPr/>
        </p:nvSpPr>
        <p:spPr>
          <a:xfrm>
            <a:off x="1334927" y="1601078"/>
            <a:ext cx="9687801" cy="17486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4865" tIns="47431" rIns="94865" bIns="47431">
            <a:spAutoFit/>
          </a:bodyPr>
          <a:lstStyle/>
          <a:p>
            <a:pPr marL="7545" algn="ctr" defTabSz="896277">
              <a:lnSpc>
                <a:spcPct val="150000"/>
              </a:lnSpc>
              <a:spcBef>
                <a:spcPts val="78"/>
              </a:spcBef>
              <a:defRPr/>
            </a:pPr>
            <a:r>
              <a:rPr lang="he-IL" sz="2500" b="1" spc="9" dirty="0">
                <a:solidFill>
                  <a:srgbClr val="FF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תכנון ותיאום פעילות האכיפה הלאומית </a:t>
            </a:r>
            <a:r>
              <a:rPr lang="he-IL" sz="2500" b="1" spc="9" dirty="0">
                <a:solidFill>
                  <a:srgbClr val="00206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במסגרת ההתמודדות עם התפשטות נגיף הקורונה, המבוצעת על ידי שוטרי משטרת ישראל, </a:t>
            </a:r>
            <a:r>
              <a:rPr lang="he-IL" sz="2500" b="1" spc="9" dirty="0">
                <a:solidFill>
                  <a:srgbClr val="FF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ופקחי רשויות מקומיות</a:t>
            </a:r>
          </a:p>
        </p:txBody>
      </p:sp>
      <p:grpSp>
        <p:nvGrpSpPr>
          <p:cNvPr id="13" name="קבוצה 12" descr="מנהלת אכיפה ארצית קורונה&#10;" title="לוגו"/>
          <p:cNvGrpSpPr/>
          <p:nvPr/>
        </p:nvGrpSpPr>
        <p:grpSpPr>
          <a:xfrm>
            <a:off x="1057857" y="143129"/>
            <a:ext cx="560972" cy="732212"/>
            <a:chOff x="3868783" y="984939"/>
            <a:chExt cx="3178628" cy="3727269"/>
          </a:xfrm>
        </p:grpSpPr>
        <p:pic>
          <p:nvPicPr>
            <p:cNvPr id="14" name="Picture 3"/>
            <p:cNvPicPr>
              <a:picLocks noChangeAspect="1"/>
            </p:cNvPicPr>
            <p:nvPr/>
          </p:nvPicPr>
          <p:blipFill>
            <a:blip r:embed="rId2"/>
            <a:srcRect l="34746" t="32114" r="36348" b="7627"/>
            <a:stretch>
              <a:fillRect/>
            </a:stretch>
          </p:blipFill>
          <p:spPr>
            <a:xfrm>
              <a:off x="3868783" y="984939"/>
              <a:ext cx="3178628" cy="3727269"/>
            </a:xfrm>
            <a:prstGeom prst="rect">
              <a:avLst/>
            </a:prstGeom>
          </p:spPr>
        </p:pic>
        <p:pic>
          <p:nvPicPr>
            <p:cNvPr id="15" name="Picture 2" descr="policeisrae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09161" y="2104596"/>
              <a:ext cx="1444752" cy="1444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472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 xmlns:p15="http://schemas.microsoft.com/office/powerpoint/2012/main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3378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500891" y="6383822"/>
            <a:ext cx="10884890" cy="0"/>
          </a:xfrm>
          <a:custGeom>
            <a:avLst/>
            <a:gdLst/>
            <a:ahLst/>
            <a:cxnLst/>
            <a:rect l="l" t="t" r="r" b="b"/>
            <a:pathLst>
              <a:path w="18430240">
                <a:moveTo>
                  <a:pt x="0" y="0"/>
                </a:moveTo>
                <a:lnTo>
                  <a:pt x="18429805" y="0"/>
                </a:lnTo>
              </a:path>
            </a:pathLst>
          </a:custGeom>
          <a:ln w="5235">
            <a:solidFill>
              <a:srgbClr val="070A80"/>
            </a:solidFill>
          </a:ln>
          <a:scene3d>
            <a:camera prst="perspectiveRelaxedModerately"/>
            <a:lightRig rig="threePt" dir="t"/>
          </a:scene3d>
        </p:spPr>
        <p:txBody>
          <a:bodyPr wrap="square" lIns="0" tIns="0" rIns="0" bIns="0" rtlCol="0"/>
          <a:lstStyle/>
          <a:p>
            <a:pPr marL="0" marR="0" lvl="0" indent="0" algn="l" defTabSz="89665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85764" y="510036"/>
            <a:ext cx="9696794" cy="0"/>
          </a:xfrm>
          <a:custGeom>
            <a:avLst/>
            <a:gdLst/>
            <a:ahLst/>
            <a:cxnLst/>
            <a:rect l="l" t="t" r="r" b="b"/>
            <a:pathLst>
              <a:path w="16418560">
                <a:moveTo>
                  <a:pt x="0" y="0"/>
                </a:moveTo>
                <a:lnTo>
                  <a:pt x="16418348" y="0"/>
                </a:lnTo>
              </a:path>
            </a:pathLst>
          </a:custGeom>
          <a:ln w="317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89665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8424" y="506872"/>
            <a:ext cx="495041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7670" y="0"/>
                </a:lnTo>
              </a:path>
            </a:pathLst>
          </a:custGeom>
          <a:ln w="317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89665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object 6"/>
          <p:cNvSpPr txBox="1"/>
          <p:nvPr/>
        </p:nvSpPr>
        <p:spPr>
          <a:xfrm>
            <a:off x="-1213389" y="927497"/>
            <a:ext cx="5351532" cy="256134"/>
          </a:xfrm>
          <a:prstGeom prst="rect">
            <a:avLst/>
          </a:prstGeom>
        </p:spPr>
        <p:txBody>
          <a:bodyPr vert="horz" wrap="square" lIns="0" tIns="981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548" marR="0" lvl="0" indent="0" algn="ctr" defTabSz="896653" rtl="1" eaLnBrk="1" fontAlgn="auto" latinLnBrk="0" hangingPunct="1">
              <a:lnSpc>
                <a:spcPct val="100000"/>
              </a:lnSpc>
              <a:spcBef>
                <a:spcPts val="78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800" b="1" i="0" u="none" strike="noStrike" kern="1200" cap="none" spc="9" normalizeH="0" baseline="0" noProof="0">
                <a:ln>
                  <a:noFill/>
                </a:ln>
                <a:solidFill>
                  <a:srgbClr val="23408E"/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מנהלת אכיפה ארצית</a:t>
            </a:r>
            <a:r>
              <a:rPr kumimoji="0" lang="en-US" sz="800" b="1" i="0" u="none" strike="noStrike" kern="1200" cap="none" spc="9" normalizeH="0" baseline="0" noProof="0">
                <a:ln>
                  <a:noFill/>
                </a:ln>
                <a:solidFill>
                  <a:srgbClr val="23408E"/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he-IL" sz="800" b="1" i="0" u="none" strike="noStrike" kern="1200" cap="none" spc="9" normalizeH="0" baseline="0" noProof="0">
                <a:ln>
                  <a:noFill/>
                </a:ln>
                <a:solidFill>
                  <a:srgbClr val="23408E"/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קורונה</a:t>
            </a:r>
            <a:r>
              <a:rPr kumimoji="0" lang="en-US" sz="800" b="1" i="0" u="none" strike="noStrike" kern="1200" cap="none" spc="9" normalizeH="0" baseline="0" noProof="0">
                <a:ln>
                  <a:noFill/>
                </a:ln>
                <a:solidFill>
                  <a:srgbClr val="23408E"/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en-US" sz="800" b="1" i="0" u="none" strike="noStrike" kern="1200" cap="none" spc="9" normalizeH="0" baseline="0" noProof="0">
                <a:ln>
                  <a:noFill/>
                </a:ln>
                <a:solidFill>
                  <a:srgbClr val="23408E"/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he-IL" sz="800" b="1" i="0" u="none" strike="noStrike" kern="1200" cap="none" spc="6" normalizeH="0" baseline="0" noProof="0">
              <a:ln>
                <a:noFill/>
              </a:ln>
              <a:solidFill>
                <a:srgbClr val="23408E"/>
              </a:solidFill>
              <a:effectLst/>
              <a:uLnTx/>
              <a:uFillTx/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>
          <a:xfrm>
            <a:off x="4059826" y="6364109"/>
            <a:ext cx="3761233" cy="364095"/>
          </a:xfrm>
        </p:spPr>
        <p:txBody>
          <a:bodyPr/>
          <a:lstStyle/>
          <a:p>
            <a:pPr marL="0" marR="0" lvl="0" indent="0" algn="ctr" defTabSz="912674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שותפות באכיפה - הורדת התחלואה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object 6" title="תפקידי המנהלת"/>
          <p:cNvSpPr txBox="1"/>
          <p:nvPr/>
        </p:nvSpPr>
        <p:spPr>
          <a:xfrm>
            <a:off x="8730321" y="63224"/>
            <a:ext cx="2652238" cy="383519"/>
          </a:xfrm>
          <a:prstGeom prst="rect">
            <a:avLst/>
          </a:prstGeom>
        </p:spPr>
        <p:txBody>
          <a:bodyPr vert="horz" wrap="square" lIns="0" tIns="9817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548" marR="0" lvl="0" indent="0" algn="r" defTabSz="457200" rtl="1" eaLnBrk="1" fontAlgn="auto" latinLnBrk="0" hangingPunct="1">
              <a:lnSpc>
                <a:spcPct val="100000"/>
              </a:lnSpc>
              <a:spcBef>
                <a:spcPts val="78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2400" b="1" i="0" u="none" strike="noStrike" kern="1200" cap="none" spc="9" normalizeH="0" baseline="0" noProof="0" dirty="0">
                <a:ln>
                  <a:noFill/>
                </a:ln>
                <a:solidFill>
                  <a:srgbClr val="070A80"/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תפקידי המנהלת</a:t>
            </a:r>
            <a:endParaRPr kumimoji="0" lang="he-IL" sz="2400" b="1" i="0" u="none" strike="noStrike" kern="1200" cap="none" spc="6" normalizeH="0" baseline="0" noProof="0" dirty="0">
              <a:ln>
                <a:noFill/>
              </a:ln>
              <a:solidFill>
                <a:srgbClr val="070A80"/>
              </a:solidFill>
              <a:effectLst/>
              <a:uLnTx/>
              <a:uFillTx/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תרשים זרימה: תהליך חלופי 11"/>
          <p:cNvSpPr/>
          <p:nvPr/>
        </p:nvSpPr>
        <p:spPr>
          <a:xfrm>
            <a:off x="910797" y="1157153"/>
            <a:ext cx="10531338" cy="1141703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lIns="0" tIns="0" rIns="0" bIns="0" rtlCol="0" anchor="ctr"/>
          <a:lstStyle/>
          <a:p>
            <a:pPr marL="0" marR="0" lvl="0" indent="0" algn="r" defTabSz="89665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קביעת </a:t>
            </a:r>
            <a:r>
              <a:rPr kumimoji="0" lang="he-IL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מדיניות פיקוח ואכיפה ארצית</a:t>
            </a:r>
            <a:r>
              <a:rPr kumimoji="0" lang="he-IL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, בהתחשב בין היתר, בצורך באכיפה לפי אמות מידה שוויוניות וקביעת תנאים לאכיפה כלפי אוכלוסיות מיוחדות</a:t>
            </a:r>
          </a:p>
        </p:txBody>
      </p:sp>
      <p:sp>
        <p:nvSpPr>
          <p:cNvPr id="22" name="תרשים זרימה: תהליך חלופי 21"/>
          <p:cNvSpPr/>
          <p:nvPr/>
        </p:nvSpPr>
        <p:spPr>
          <a:xfrm>
            <a:off x="910798" y="2412423"/>
            <a:ext cx="10531338" cy="1141703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lIns="0" tIns="0" rIns="0" bIns="0" rtlCol="0" anchor="ctr"/>
          <a:lstStyle/>
          <a:p>
            <a:pPr defTabSz="896653" rtl="0">
              <a:spcBef>
                <a:spcPct val="0"/>
              </a:spcBef>
              <a:spcAft>
                <a:spcPct val="0"/>
              </a:spcAft>
            </a:pPr>
            <a:r>
              <a:rPr lang="he-IL" sz="2100" dirty="0">
                <a:solidFill>
                  <a:prstClr val="whit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הכוונת פעילות האכיפה בהתאם לתמונת המצב של משרד הבריאות ומפת התחלואה בישראל, המגדירה אזורים בהם רמת התחלואה גבוהה באופן יחסי ומקומות בהם קיים סיכון גבוה להדבקה בנגיף</a:t>
            </a:r>
          </a:p>
        </p:txBody>
      </p:sp>
      <p:sp>
        <p:nvSpPr>
          <p:cNvPr id="24" name="תרשים זרימה: תהליך חלופי 23"/>
          <p:cNvSpPr/>
          <p:nvPr/>
        </p:nvSpPr>
        <p:spPr>
          <a:xfrm>
            <a:off x="910814" y="3677556"/>
            <a:ext cx="10531339" cy="1141703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lIns="0" tIns="0" rIns="0" bIns="0" rtlCol="0" anchor="ctr"/>
          <a:lstStyle/>
          <a:p>
            <a:pPr marL="0" marR="0" lvl="0" indent="0" algn="r" defTabSz="89665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הנחיה, פיקוח </a:t>
            </a:r>
            <a:r>
              <a:rPr lang="he-IL" sz="2100" dirty="0">
                <a:solidFill>
                  <a:prstClr val="whit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ובקרה</a:t>
            </a:r>
            <a:r>
              <a:rPr kumimoji="0" lang="he-IL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he-IL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של כל גורמים המוסמכים לאכוף את הוראות חוקי הקורונה: יחידות השטח המשטרתיות, מפקחי משרדי ממשלה ופקחי רשויות מקומיות</a:t>
            </a:r>
          </a:p>
        </p:txBody>
      </p:sp>
      <p:grpSp>
        <p:nvGrpSpPr>
          <p:cNvPr id="14" name="קבוצה 13" descr="מנהלת אכיפה ארצית קורונה&#10;" title="לוגו"/>
          <p:cNvGrpSpPr/>
          <p:nvPr/>
        </p:nvGrpSpPr>
        <p:grpSpPr>
          <a:xfrm>
            <a:off x="1057857" y="143129"/>
            <a:ext cx="560972" cy="732212"/>
            <a:chOff x="3868783" y="984939"/>
            <a:chExt cx="3178628" cy="3727269"/>
          </a:xfrm>
        </p:grpSpPr>
        <p:pic>
          <p:nvPicPr>
            <p:cNvPr id="15" name="Picture 3"/>
            <p:cNvPicPr>
              <a:picLocks noChangeAspect="1"/>
            </p:cNvPicPr>
            <p:nvPr/>
          </p:nvPicPr>
          <p:blipFill>
            <a:blip r:embed="rId2"/>
            <a:srcRect l="34746" t="32114" r="36348" b="7627"/>
            <a:stretch>
              <a:fillRect/>
            </a:stretch>
          </p:blipFill>
          <p:spPr>
            <a:xfrm>
              <a:off x="3868783" y="984939"/>
              <a:ext cx="3178628" cy="3727269"/>
            </a:xfrm>
            <a:prstGeom prst="rect">
              <a:avLst/>
            </a:prstGeom>
          </p:spPr>
        </p:pic>
        <p:pic>
          <p:nvPicPr>
            <p:cNvPr id="21" name="Picture 2" descr="policeisrae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09161" y="2104596"/>
              <a:ext cx="1444752" cy="1444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2002723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499393" y="6316537"/>
            <a:ext cx="10887890" cy="0"/>
          </a:xfrm>
          <a:custGeom>
            <a:avLst/>
            <a:gdLst/>
            <a:ahLst/>
            <a:cxnLst/>
            <a:rect l="l" t="t" r="r" b="b"/>
            <a:pathLst>
              <a:path w="18430240">
                <a:moveTo>
                  <a:pt x="0" y="0"/>
                </a:moveTo>
                <a:lnTo>
                  <a:pt x="18429805" y="0"/>
                </a:lnTo>
              </a:path>
            </a:pathLst>
          </a:custGeom>
          <a:ln w="523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defTabSz="889111">
              <a:defRPr/>
            </a:pPr>
            <a:endParaRPr sz="10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84592" y="576111"/>
            <a:ext cx="9699466" cy="0"/>
          </a:xfrm>
          <a:custGeom>
            <a:avLst/>
            <a:gdLst/>
            <a:ahLst/>
            <a:cxnLst/>
            <a:rect l="l" t="t" r="r" b="b"/>
            <a:pathLst>
              <a:path w="16418560">
                <a:moveTo>
                  <a:pt x="0" y="0"/>
                </a:moveTo>
                <a:lnTo>
                  <a:pt x="16418348" y="0"/>
                </a:lnTo>
              </a:path>
            </a:pathLst>
          </a:custGeom>
          <a:ln w="317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defTabSz="889111">
              <a:defRPr/>
            </a:pPr>
            <a:endParaRPr sz="10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6919" y="573018"/>
            <a:ext cx="495177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7670" y="0"/>
                </a:lnTo>
              </a:path>
            </a:pathLst>
          </a:custGeom>
          <a:ln w="317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defTabSz="889111">
              <a:defRPr/>
            </a:pPr>
            <a:endParaRPr sz="10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object 6"/>
          <p:cNvSpPr txBox="1"/>
          <p:nvPr/>
        </p:nvSpPr>
        <p:spPr>
          <a:xfrm>
            <a:off x="-1215340" y="981228"/>
            <a:ext cx="5353007" cy="256051"/>
          </a:xfrm>
          <a:prstGeom prst="rect">
            <a:avLst/>
          </a:prstGeom>
        </p:spPr>
        <p:txBody>
          <a:bodyPr vert="horz" wrap="square" lIns="0" tIns="973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93" algn="ctr" defTabSz="889111" rtl="1">
              <a:lnSpc>
                <a:spcPct val="100000"/>
              </a:lnSpc>
              <a:spcBef>
                <a:spcPts val="77"/>
              </a:spcBef>
              <a:defRPr/>
            </a:pPr>
            <a:r>
              <a:rPr lang="he-IL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מנהלת אכיפה ארצית</a:t>
            </a:r>
            <a:r>
              <a:rPr lang="en-US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קורונה</a:t>
            </a:r>
            <a:r>
              <a:rPr lang="en-US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e-IL" sz="800" b="1" spc="6">
              <a:solidFill>
                <a:srgbClr val="23408E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שותפות באכיפה - הורדת התחלואה</a:t>
            </a:r>
            <a:endParaRPr lang="en-US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3632823" y="43815"/>
            <a:ext cx="8102129" cy="552838"/>
          </a:xfrm>
          <a:prstGeom prst="rect">
            <a:avLst/>
          </a:prstGeom>
        </p:spPr>
        <p:txBody>
          <a:bodyPr wrap="square" lIns="95652" tIns="47827" rIns="95652" bIns="47827">
            <a:spAutoFit/>
          </a:bodyPr>
          <a:lstStyle/>
          <a:p>
            <a:pPr defTabSz="956597">
              <a:defRPr/>
            </a:pPr>
            <a:r>
              <a:rPr lang="he-IL" sz="2900" b="1">
                <a:solidFill>
                  <a:prstClr val="white"/>
                </a:solidFill>
              </a:rPr>
              <a:t>זרוע רשויות מקומיות  – מנהלת אכיפה ארצית קורונה</a:t>
            </a: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ED4E7F37-424B-48DB-9043-FAE722506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2077" y="2370973"/>
            <a:ext cx="183178" cy="64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68" tIns="45634" rIns="91268" bIns="45634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he-IL">
                <a:latin typeface="Arial" pitchFamily="34" charset="0"/>
              </a:rPr>
              <a:t/>
            </a:r>
            <a:br>
              <a:rPr lang="en-US" altLang="he-IL">
                <a:latin typeface="Arial" pitchFamily="34" charset="0"/>
              </a:rPr>
            </a:br>
            <a:endParaRPr lang="en-US" altLang="he-IL">
              <a:latin typeface="Arial" pitchFamily="34" charset="0"/>
            </a:endParaRPr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20DBC9FA-356F-423C-84A8-5B7FEB2E93BF}"/>
              </a:ext>
            </a:extLst>
          </p:cNvPr>
          <p:cNvSpPr txBox="1"/>
          <p:nvPr/>
        </p:nvSpPr>
        <p:spPr>
          <a:xfrm>
            <a:off x="2467545" y="710616"/>
            <a:ext cx="8915016" cy="4662641"/>
          </a:xfrm>
          <a:prstGeom prst="rect">
            <a:avLst/>
          </a:prstGeom>
          <a:noFill/>
        </p:spPr>
        <p:txBody>
          <a:bodyPr wrap="square" lIns="91268" tIns="45634" rIns="91268" bIns="45634" rtlCol="1">
            <a:spAutoFit/>
          </a:bodyPr>
          <a:lstStyle/>
          <a:p>
            <a:pPr marL="285210" indent="-285210">
              <a:lnSpc>
                <a:spcPct val="150000"/>
              </a:lnSpc>
              <a:buFont typeface="Wingdings" pitchFamily="2" charset="2"/>
              <a:buChar char="ü"/>
            </a:pPr>
            <a:r>
              <a:rPr lang="he-IL" b="1" spc="9" dirty="0">
                <a:solidFill>
                  <a:srgbClr val="00206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בחודש יולי 2020 הוקמה במשטרת ישראל מנהלת אכיפה ארצית בנושא הקורונה.</a:t>
            </a:r>
          </a:p>
          <a:p>
            <a:pPr marL="285210" indent="-285210">
              <a:lnSpc>
                <a:spcPct val="150000"/>
              </a:lnSpc>
              <a:buFont typeface="Wingdings" pitchFamily="2" charset="2"/>
              <a:buChar char="ü"/>
            </a:pPr>
            <a:endParaRPr lang="he-IL" b="1" spc="9" dirty="0">
              <a:solidFill>
                <a:srgbClr val="00206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210" indent="-285210">
              <a:lnSpc>
                <a:spcPct val="150000"/>
              </a:lnSpc>
              <a:buFont typeface="Wingdings" pitchFamily="2" charset="2"/>
              <a:buChar char="ü"/>
            </a:pPr>
            <a:r>
              <a:rPr lang="he-IL" b="1" spc="9" dirty="0">
                <a:solidFill>
                  <a:srgbClr val="00206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המנהלת מהווה זרוע מקצועית ועצמאית שמטרתה להנחות, להכווין ולתאם את מירב נושאי העיסוק </a:t>
            </a:r>
            <a:r>
              <a:rPr lang="he-IL" b="1" spc="9" dirty="0" err="1">
                <a:solidFill>
                  <a:srgbClr val="00206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ב"קורנה</a:t>
            </a:r>
            <a:r>
              <a:rPr lang="he-IL" b="1" spc="9" dirty="0">
                <a:solidFill>
                  <a:srgbClr val="00206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" הרלוונטיים למשטרת ישראל.</a:t>
            </a:r>
          </a:p>
          <a:p>
            <a:pPr marL="285210" indent="-285210">
              <a:lnSpc>
                <a:spcPct val="150000"/>
              </a:lnSpc>
              <a:buFont typeface="Wingdings" pitchFamily="2" charset="2"/>
              <a:buChar char="ü"/>
            </a:pPr>
            <a:endParaRPr lang="he-IL" b="1" spc="9" dirty="0">
              <a:solidFill>
                <a:srgbClr val="00206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210" indent="-285210">
              <a:lnSpc>
                <a:spcPct val="150000"/>
              </a:lnSpc>
              <a:buFont typeface="Wingdings" pitchFamily="2" charset="2"/>
              <a:buChar char="ü"/>
            </a:pPr>
            <a:r>
              <a:rPr lang="he-IL" b="1" spc="9" dirty="0">
                <a:solidFill>
                  <a:srgbClr val="00206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כפועל יוצא, מקיימת המנהלת קשרי עבודה ושיתופי פעולה עם גופים שונים כמרכז השלטון המקומי ו- 258 רשויות מקומיות.</a:t>
            </a:r>
          </a:p>
          <a:p>
            <a:pPr marL="285210" indent="-285210">
              <a:lnSpc>
                <a:spcPct val="150000"/>
              </a:lnSpc>
              <a:buFont typeface="Wingdings" pitchFamily="2" charset="2"/>
              <a:buChar char="ü"/>
            </a:pPr>
            <a:endParaRPr lang="he-IL" b="1" spc="9" dirty="0">
              <a:solidFill>
                <a:srgbClr val="00206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210" indent="-285210">
              <a:lnSpc>
                <a:spcPct val="150000"/>
              </a:lnSpc>
              <a:buFont typeface="Wingdings" pitchFamily="2" charset="2"/>
              <a:buChar char="ü"/>
            </a:pPr>
            <a:r>
              <a:rPr lang="he-IL" b="1" spc="9" dirty="0">
                <a:solidFill>
                  <a:srgbClr val="00206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מטרת תחום הרשויות במנהלת האכיפה הארצית - לסייע לרשויות המקומיות להתמודד באופן מיטבי ויעיל במלחמה מול נגיף ה"קורונה".</a:t>
            </a:r>
          </a:p>
        </p:txBody>
      </p:sp>
      <p:sp>
        <p:nvSpPr>
          <p:cNvPr id="21" name="מלבן 20" title="פתיחה"/>
          <p:cNvSpPr/>
          <p:nvPr/>
        </p:nvSpPr>
        <p:spPr>
          <a:xfrm>
            <a:off x="4547278" y="106963"/>
            <a:ext cx="6835301" cy="383519"/>
          </a:xfrm>
          <a:prstGeom prst="rect">
            <a:avLst/>
          </a:prstGeom>
        </p:spPr>
        <p:txBody>
          <a:bodyPr vert="horz" wrap="square" lIns="0" tIns="9813" rIns="0" bIns="0" rtlCol="0" anchor="ctr">
            <a:spAutoFit/>
          </a:bodyPr>
          <a:lstStyle/>
          <a:p>
            <a:pPr marL="7545" defTabSz="474312">
              <a:spcBef>
                <a:spcPts val="78"/>
              </a:spcBef>
            </a:pPr>
            <a:r>
              <a:rPr lang="he-IL" sz="2400" b="1" spc="9" dirty="0">
                <a:solidFill>
                  <a:srgbClr val="070A8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פתיחה</a:t>
            </a:r>
          </a:p>
        </p:txBody>
      </p:sp>
      <p:grpSp>
        <p:nvGrpSpPr>
          <p:cNvPr id="15" name="קבוצה 14" descr="מנהלת אכיפה ארצית קורונה&#10;" title="לוגו"/>
          <p:cNvGrpSpPr/>
          <p:nvPr/>
        </p:nvGrpSpPr>
        <p:grpSpPr>
          <a:xfrm>
            <a:off x="1057857" y="143129"/>
            <a:ext cx="560972" cy="732212"/>
            <a:chOff x="3868783" y="984939"/>
            <a:chExt cx="3178628" cy="3727269"/>
          </a:xfrm>
        </p:grpSpPr>
        <p:pic>
          <p:nvPicPr>
            <p:cNvPr id="22" name="Picture 3"/>
            <p:cNvPicPr>
              <a:picLocks noChangeAspect="1"/>
            </p:cNvPicPr>
            <p:nvPr/>
          </p:nvPicPr>
          <p:blipFill>
            <a:blip r:embed="rId3"/>
            <a:srcRect l="34746" t="32114" r="36348" b="7627"/>
            <a:stretch>
              <a:fillRect/>
            </a:stretch>
          </p:blipFill>
          <p:spPr>
            <a:xfrm>
              <a:off x="3868783" y="984939"/>
              <a:ext cx="3178628" cy="3727269"/>
            </a:xfrm>
            <a:prstGeom prst="rect">
              <a:avLst/>
            </a:prstGeom>
          </p:spPr>
        </p:pic>
        <p:pic>
          <p:nvPicPr>
            <p:cNvPr id="23" name="Picture 2" descr="policeisra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09161" y="2104596"/>
              <a:ext cx="1444752" cy="1444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8647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 xmlns:p15="http://schemas.microsoft.com/office/powerpoint/2012/main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תמונה 15" descr="צילום" title="תמונה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66" y="4163589"/>
            <a:ext cx="3011810" cy="212337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>
              <a:rot lat="19086000" lon="19068000" rev="3108000"/>
            </a:camera>
            <a:lightRig rig="threePt" dir="t"/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13" name="מלבן 12"/>
          <p:cNvSpPr/>
          <p:nvPr/>
        </p:nvSpPr>
        <p:spPr>
          <a:xfrm>
            <a:off x="9895983" y="6290854"/>
            <a:ext cx="1485477" cy="380728"/>
          </a:xfrm>
          <a:prstGeom prst="rect">
            <a:avLst/>
          </a:prstGeom>
        </p:spPr>
        <p:txBody>
          <a:bodyPr vert="horz" wrap="square" lIns="0" tIns="9754" rIns="0" bIns="0" rtlCol="0" anchor="ctr">
            <a:spAutoFit/>
          </a:bodyPr>
          <a:lstStyle/>
          <a:p>
            <a:pPr marL="7503" defTabSz="471299">
              <a:spcBef>
                <a:spcPts val="77"/>
              </a:spcBef>
            </a:pPr>
            <a:endParaRPr lang="he-IL" sz="2338" b="1" spc="9">
              <a:solidFill>
                <a:srgbClr val="070A8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9392" y="6316537"/>
            <a:ext cx="10887890" cy="0"/>
          </a:xfrm>
          <a:custGeom>
            <a:avLst/>
            <a:gdLst/>
            <a:ahLst/>
            <a:cxnLst/>
            <a:rect l="l" t="t" r="r" b="b"/>
            <a:pathLst>
              <a:path w="18430240">
                <a:moveTo>
                  <a:pt x="0" y="0"/>
                </a:moveTo>
                <a:lnTo>
                  <a:pt x="18429805" y="0"/>
                </a:lnTo>
              </a:path>
            </a:pathLst>
          </a:custGeom>
          <a:ln w="523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defTabSz="890903">
              <a:defRPr/>
            </a:pPr>
            <a:endParaRPr sz="1064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84592" y="576111"/>
            <a:ext cx="9699466" cy="0"/>
          </a:xfrm>
          <a:custGeom>
            <a:avLst/>
            <a:gdLst/>
            <a:ahLst/>
            <a:cxnLst/>
            <a:rect l="l" t="t" r="r" b="b"/>
            <a:pathLst>
              <a:path w="16418560">
                <a:moveTo>
                  <a:pt x="0" y="0"/>
                </a:moveTo>
                <a:lnTo>
                  <a:pt x="16418348" y="0"/>
                </a:lnTo>
              </a:path>
            </a:pathLst>
          </a:custGeom>
          <a:ln w="317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defTabSz="890903">
              <a:defRPr/>
            </a:pPr>
            <a:endParaRPr sz="1064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6918" y="573018"/>
            <a:ext cx="495177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7670" y="0"/>
                </a:lnTo>
              </a:path>
            </a:pathLst>
          </a:custGeom>
          <a:ln w="317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defTabSz="890903">
              <a:defRPr/>
            </a:pPr>
            <a:endParaRPr sz="1064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object 6"/>
          <p:cNvSpPr txBox="1"/>
          <p:nvPr/>
        </p:nvSpPr>
        <p:spPr>
          <a:xfrm>
            <a:off x="391100" y="939400"/>
            <a:ext cx="1885112" cy="140724"/>
          </a:xfrm>
          <a:prstGeom prst="rect">
            <a:avLst/>
          </a:prstGeom>
        </p:spPr>
        <p:txBody>
          <a:bodyPr vert="horz" wrap="square" lIns="0" tIns="9754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503" algn="ctr" defTabSz="890903" rtl="1">
              <a:lnSpc>
                <a:spcPct val="100000"/>
              </a:lnSpc>
              <a:spcBef>
                <a:spcPts val="77"/>
              </a:spcBef>
              <a:defRPr/>
            </a:pPr>
            <a:r>
              <a:rPr lang="he-IL" sz="825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מנהלת אכיפה ארצית קורונה</a:t>
            </a:r>
            <a:endParaRPr lang="he-IL" sz="825" b="1" spc="6">
              <a:solidFill>
                <a:srgbClr val="23408E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>
          <a:xfrm>
            <a:off x="4062203" y="6341965"/>
            <a:ext cx="3762269" cy="355828"/>
          </a:xfrm>
        </p:spPr>
        <p:txBody>
          <a:bodyPr/>
          <a:lstStyle/>
          <a:p>
            <a:r>
              <a:rPr lang="he-IL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שותפות באכיפה - הורדת התחלואה</a:t>
            </a:r>
            <a:endParaRPr lang="en-US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object 6"/>
          <p:cNvSpPr txBox="1"/>
          <p:nvPr/>
        </p:nvSpPr>
        <p:spPr>
          <a:xfrm>
            <a:off x="3081360" y="1955897"/>
            <a:ext cx="6022509" cy="2208152"/>
          </a:xfrm>
          <a:prstGeom prst="rect">
            <a:avLst/>
          </a:prstGeom>
        </p:spPr>
        <p:txBody>
          <a:bodyPr vert="horz" wrap="square" lIns="0" tIns="9754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503" algn="ctr" defTabSz="890903" rtl="1">
              <a:lnSpc>
                <a:spcPct val="100000"/>
              </a:lnSpc>
              <a:spcBef>
                <a:spcPts val="77"/>
              </a:spcBef>
              <a:defRPr/>
            </a:pPr>
            <a:r>
              <a:rPr lang="he-IL" sz="2474" b="1" spc="9">
                <a:solidFill>
                  <a:schemeClr val="bg1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מנהלת אכיפה ארצית - קורונה</a:t>
            </a:r>
            <a:endParaRPr lang="en-US" sz="2474" b="1" spc="9">
              <a:solidFill>
                <a:schemeClr val="bg1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503" algn="ctr" defTabSz="890903" rtl="1">
              <a:lnSpc>
                <a:spcPct val="100000"/>
              </a:lnSpc>
              <a:spcBef>
                <a:spcPts val="77"/>
              </a:spcBef>
              <a:defRPr/>
            </a:pPr>
            <a:r>
              <a:rPr lang="en-US" sz="2474" b="1" spc="9">
                <a:solidFill>
                  <a:schemeClr val="bg1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74" b="1" spc="9">
                <a:solidFill>
                  <a:schemeClr val="bg1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474" b="1" spc="9">
                <a:solidFill>
                  <a:schemeClr val="bg1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4536" b="1" spc="9">
                <a:solidFill>
                  <a:schemeClr val="bg1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הרכת מצב שבועית</a:t>
            </a:r>
            <a:endParaRPr lang="he-IL" sz="4124" b="1" spc="9">
              <a:solidFill>
                <a:schemeClr val="bg1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503" algn="ctr" defTabSz="890903" rtl="1">
              <a:lnSpc>
                <a:spcPct val="100000"/>
              </a:lnSpc>
              <a:spcBef>
                <a:spcPts val="77"/>
              </a:spcBef>
              <a:defRPr/>
            </a:pPr>
            <a:endParaRPr lang="he-IL" sz="1649" b="1" spc="9">
              <a:solidFill>
                <a:schemeClr val="bg1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503" algn="ctr" defTabSz="890903" rtl="1">
              <a:lnSpc>
                <a:spcPct val="100000"/>
              </a:lnSpc>
              <a:spcBef>
                <a:spcPts val="77"/>
              </a:spcBef>
              <a:defRPr/>
            </a:pPr>
            <a:r>
              <a:rPr lang="he-IL" sz="2474" b="1" spc="152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ניתוח נתונים, מגמות והמלצות</a:t>
            </a:r>
          </a:p>
        </p:txBody>
      </p:sp>
      <p:sp>
        <p:nvSpPr>
          <p:cNvPr id="3" name="מלבן 2"/>
          <p:cNvSpPr/>
          <p:nvPr/>
        </p:nvSpPr>
        <p:spPr>
          <a:xfrm>
            <a:off x="1057857" y="1105551"/>
            <a:ext cx="1042418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3496" indent="-353496" algn="just" defTabSz="942655">
              <a:lnSpc>
                <a:spcPct val="200000"/>
              </a:lnSpc>
              <a:buFont typeface="+mj-lt"/>
              <a:buAutoNum type="arabicPeriod"/>
              <a:tabLst>
                <a:tab pos="471327" algn="l"/>
                <a:tab pos="2718643" algn="ctr"/>
                <a:tab pos="5437286" algn="r"/>
              </a:tabLst>
            </a:pPr>
            <a:r>
              <a:rPr lang="he-IL" sz="2000" b="1" spc="9" dirty="0">
                <a:solidFill>
                  <a:srgbClr val="00206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תחום פקחי רשויות מקומיות אמון ביחד עם מרכז שלטון מקומי </a:t>
            </a:r>
          </a:p>
          <a:p>
            <a:pPr algn="just" defTabSz="942655">
              <a:lnSpc>
                <a:spcPct val="200000"/>
              </a:lnSpc>
              <a:tabLst>
                <a:tab pos="471327" algn="l"/>
                <a:tab pos="2718643" algn="ctr"/>
                <a:tab pos="5437286" algn="r"/>
              </a:tabLst>
            </a:pPr>
            <a:r>
              <a:rPr lang="he-IL" sz="2000" b="1" spc="9" dirty="0">
                <a:solidFill>
                  <a:srgbClr val="00206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על 3,700 פקחים  ב 258 רשויות .</a:t>
            </a:r>
          </a:p>
          <a:p>
            <a:pPr marL="353496" indent="-353496" algn="just" defTabSz="942655">
              <a:lnSpc>
                <a:spcPct val="200000"/>
              </a:lnSpc>
              <a:buFont typeface="+mj-lt"/>
              <a:buAutoNum type="arabicPeriod"/>
              <a:tabLst>
                <a:tab pos="471327" algn="l"/>
                <a:tab pos="2718643" algn="ctr"/>
                <a:tab pos="5437286" algn="r"/>
              </a:tabLst>
            </a:pPr>
            <a:r>
              <a:rPr lang="he-IL" sz="2000" b="1" spc="9" dirty="0">
                <a:solidFill>
                  <a:srgbClr val="00206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התחום יבנה תשתית לאכיפה ע"י פקחים , יצור מדיניות אכיפה אחידה , יכווין </a:t>
            </a:r>
            <a:r>
              <a:rPr lang="he-IL" sz="2000" b="1" spc="9" dirty="0" err="1">
                <a:solidFill>
                  <a:srgbClr val="00206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ויתכלל</a:t>
            </a:r>
            <a:r>
              <a:rPr lang="he-IL" sz="2000" b="1" spc="9" dirty="0">
                <a:solidFill>
                  <a:srgbClr val="00206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את הפעילות  בנושא קורונה ברשויות המקומיות.</a:t>
            </a:r>
          </a:p>
          <a:p>
            <a:pPr marL="353496" indent="-353496" algn="just" defTabSz="942655">
              <a:lnSpc>
                <a:spcPct val="200000"/>
              </a:lnSpc>
              <a:buFont typeface="+mj-lt"/>
              <a:buAutoNum type="arabicPeriod"/>
              <a:tabLst>
                <a:tab pos="471327" algn="l"/>
                <a:tab pos="2718643" algn="ctr"/>
                <a:tab pos="5437286" algn="r"/>
              </a:tabLst>
            </a:pPr>
            <a:r>
              <a:rPr lang="he-IL" sz="2000" b="1" spc="9" dirty="0">
                <a:solidFill>
                  <a:srgbClr val="00206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הנושאים בהם יעסוק התחום :ניתוח החוק בסיוע יועמ"ש, הסמכת הפקחים, הנחיה מקצועית , הדרכה , מעקב, ניתוח  וריכוז נתוני אכיפה , פיקוח ובקרה לתהליכים .</a:t>
            </a:r>
            <a:endParaRPr lang="en-US" sz="2000" b="1" spc="9" dirty="0">
              <a:solidFill>
                <a:srgbClr val="00206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3496" indent="-353496" algn="just" defTabSz="942655">
              <a:lnSpc>
                <a:spcPct val="200000"/>
              </a:lnSpc>
              <a:buFont typeface="+mj-lt"/>
              <a:buAutoNum type="arabicPeriod"/>
              <a:tabLst>
                <a:tab pos="471327" algn="l"/>
                <a:tab pos="2718643" algn="ctr"/>
                <a:tab pos="5437286" algn="r"/>
              </a:tabLst>
            </a:pPr>
            <a:r>
              <a:rPr lang="he-IL" sz="2000" b="1" spc="9" dirty="0">
                <a:solidFill>
                  <a:srgbClr val="00206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גופים חבירים: מרכז השלטון המקומי, משרד </a:t>
            </a:r>
            <a:r>
              <a:rPr lang="he-IL" sz="2000" b="1" spc="9" dirty="0" err="1">
                <a:solidFill>
                  <a:srgbClr val="00206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לבט"פ</a:t>
            </a:r>
            <a:r>
              <a:rPr lang="he-IL" sz="2000" b="1" spc="9" dirty="0">
                <a:solidFill>
                  <a:srgbClr val="00206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he-IL" sz="2000" b="1" spc="9" dirty="0">
                <a:solidFill>
                  <a:srgbClr val="FF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ממשל זמין, רשויות.</a:t>
            </a:r>
            <a:endParaRPr lang="en-US" sz="2000" b="1" spc="9" dirty="0">
              <a:solidFill>
                <a:srgbClr val="FF000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3496" indent="-353496" algn="just" defTabSz="942655">
              <a:lnSpc>
                <a:spcPct val="200000"/>
              </a:lnSpc>
              <a:buFont typeface="+mj-lt"/>
              <a:buAutoNum type="arabicPeriod"/>
              <a:tabLst>
                <a:tab pos="471327" algn="l"/>
                <a:tab pos="2718643" algn="ctr"/>
                <a:tab pos="5437286" algn="r"/>
              </a:tabLst>
            </a:pPr>
            <a:r>
              <a:rPr lang="he-IL" sz="2000" b="1" spc="9" dirty="0">
                <a:solidFill>
                  <a:srgbClr val="00206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התחום יוביל ויקדם מערכת לאיסוף וניתוח נתונים ממוחשבת.</a:t>
            </a:r>
            <a:endParaRPr lang="en-US" sz="2000" b="1" spc="9" dirty="0">
              <a:solidFill>
                <a:srgbClr val="00206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מלבן 14" title="זרוע רשויות מקומיות"/>
          <p:cNvSpPr/>
          <p:nvPr/>
        </p:nvSpPr>
        <p:spPr>
          <a:xfrm>
            <a:off x="4569306" y="79994"/>
            <a:ext cx="6835301" cy="383519"/>
          </a:xfrm>
          <a:prstGeom prst="rect">
            <a:avLst/>
          </a:prstGeom>
        </p:spPr>
        <p:txBody>
          <a:bodyPr vert="horz" wrap="square" lIns="0" tIns="9813" rIns="0" bIns="0" rtlCol="0" anchor="ctr">
            <a:spAutoFit/>
          </a:bodyPr>
          <a:lstStyle/>
          <a:p>
            <a:pPr marL="7545" marR="0" lvl="0" indent="0" algn="r" defTabSz="474312" rtl="1" eaLnBrk="1" fontAlgn="auto" latinLnBrk="0" hangingPunct="1">
              <a:lnSpc>
                <a:spcPct val="100000"/>
              </a:lnSpc>
              <a:spcBef>
                <a:spcPts val="78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he-IL" sz="2400" b="1" spc="9" noProof="0" dirty="0">
                <a:solidFill>
                  <a:srgbClr val="070A8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זרוע רשויות מקומיות </a:t>
            </a:r>
            <a:endParaRPr kumimoji="0" lang="he-IL" sz="2400" b="1" i="0" u="none" strike="noStrike" kern="1200" cap="none" spc="9" normalizeH="0" baseline="0" noProof="0" dirty="0">
              <a:ln>
                <a:noFill/>
              </a:ln>
              <a:solidFill>
                <a:srgbClr val="070A80"/>
              </a:solidFill>
              <a:effectLst/>
              <a:uLnTx/>
              <a:uFillTx/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1" name="קבוצה 20" descr="מנהלת אכיפה ארצית קורונה&#10;" title="לוגו"/>
          <p:cNvGrpSpPr/>
          <p:nvPr/>
        </p:nvGrpSpPr>
        <p:grpSpPr>
          <a:xfrm>
            <a:off x="1057857" y="143129"/>
            <a:ext cx="560972" cy="732212"/>
            <a:chOff x="3868783" y="984939"/>
            <a:chExt cx="3178628" cy="3727269"/>
          </a:xfrm>
        </p:grpSpPr>
        <p:pic>
          <p:nvPicPr>
            <p:cNvPr id="22" name="Picture 3"/>
            <p:cNvPicPr>
              <a:picLocks noChangeAspect="1"/>
            </p:cNvPicPr>
            <p:nvPr/>
          </p:nvPicPr>
          <p:blipFill>
            <a:blip r:embed="rId3"/>
            <a:srcRect l="34746" t="32114" r="36348" b="7627"/>
            <a:stretch>
              <a:fillRect/>
            </a:stretch>
          </p:blipFill>
          <p:spPr>
            <a:xfrm>
              <a:off x="3868783" y="984939"/>
              <a:ext cx="3178628" cy="3727269"/>
            </a:xfrm>
            <a:prstGeom prst="rect">
              <a:avLst/>
            </a:prstGeom>
          </p:spPr>
        </p:pic>
        <p:pic>
          <p:nvPicPr>
            <p:cNvPr id="23" name="Picture 2" descr="policeisra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09161" y="2104596"/>
              <a:ext cx="1444752" cy="1444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8439621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500891" y="6383822"/>
            <a:ext cx="10884890" cy="0"/>
          </a:xfrm>
          <a:custGeom>
            <a:avLst/>
            <a:gdLst/>
            <a:ahLst/>
            <a:cxnLst/>
            <a:rect l="l" t="t" r="r" b="b"/>
            <a:pathLst>
              <a:path w="18430240">
                <a:moveTo>
                  <a:pt x="0" y="0"/>
                </a:moveTo>
                <a:lnTo>
                  <a:pt x="18429805" y="0"/>
                </a:lnTo>
              </a:path>
            </a:pathLst>
          </a:custGeom>
          <a:ln w="523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algn="l" defTabSz="897029" rtl="0">
              <a:defRPr/>
            </a:pPr>
            <a:endParaRPr sz="11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85764" y="510036"/>
            <a:ext cx="9696794" cy="0"/>
          </a:xfrm>
          <a:custGeom>
            <a:avLst/>
            <a:gdLst/>
            <a:ahLst/>
            <a:cxnLst/>
            <a:rect l="l" t="t" r="r" b="b"/>
            <a:pathLst>
              <a:path w="16418560">
                <a:moveTo>
                  <a:pt x="0" y="0"/>
                </a:moveTo>
                <a:lnTo>
                  <a:pt x="16418348" y="0"/>
                </a:lnTo>
              </a:path>
            </a:pathLst>
          </a:custGeom>
          <a:ln w="317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algn="l" defTabSz="897029" rtl="0">
              <a:defRPr/>
            </a:pPr>
            <a:endParaRPr sz="11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8424" y="506872"/>
            <a:ext cx="495041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7670" y="0"/>
                </a:lnTo>
              </a:path>
            </a:pathLst>
          </a:custGeom>
          <a:ln w="317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algn="l" defTabSz="897029" rtl="0">
              <a:defRPr/>
            </a:pPr>
            <a:endParaRPr sz="11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object 6"/>
          <p:cNvSpPr txBox="1"/>
          <p:nvPr/>
        </p:nvSpPr>
        <p:spPr>
          <a:xfrm>
            <a:off x="-1334052" y="926606"/>
            <a:ext cx="5351532" cy="256138"/>
          </a:xfrm>
          <a:prstGeom prst="rect">
            <a:avLst/>
          </a:prstGeom>
        </p:spPr>
        <p:txBody>
          <a:bodyPr vert="horz" wrap="square" lIns="0" tIns="9821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552" algn="ctr" defTabSz="897029" rtl="1">
              <a:lnSpc>
                <a:spcPct val="100000"/>
              </a:lnSpc>
              <a:spcBef>
                <a:spcPts val="78"/>
              </a:spcBef>
              <a:defRPr/>
            </a:pPr>
            <a:r>
              <a:rPr lang="he-IL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מנהלת אכיפה ארצית</a:t>
            </a:r>
            <a:r>
              <a:rPr lang="en-US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קורונה</a:t>
            </a:r>
            <a:r>
              <a:rPr lang="en-US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e-IL" sz="800" b="1" spc="6">
              <a:solidFill>
                <a:srgbClr val="23408E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>
          <a:xfrm>
            <a:off x="3977403" y="6424580"/>
            <a:ext cx="3761233" cy="364095"/>
          </a:xfrm>
        </p:spPr>
        <p:txBody>
          <a:bodyPr/>
          <a:lstStyle/>
          <a:p>
            <a:r>
              <a:rPr lang="he-IL" sz="110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שותפות באכיפה - הורדת התחלואה</a:t>
            </a:r>
            <a:endParaRPr lang="en-US" sz="110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מלבן 11" title="מבנה ארגוני"/>
          <p:cNvSpPr/>
          <p:nvPr/>
        </p:nvSpPr>
        <p:spPr>
          <a:xfrm>
            <a:off x="4565829" y="129030"/>
            <a:ext cx="6835301" cy="383519"/>
          </a:xfrm>
          <a:prstGeom prst="rect">
            <a:avLst/>
          </a:prstGeom>
        </p:spPr>
        <p:txBody>
          <a:bodyPr vert="horz" wrap="square" lIns="0" tIns="9821" rIns="0" bIns="0" rtlCol="0" anchor="ctr">
            <a:spAutoFit/>
          </a:bodyPr>
          <a:lstStyle/>
          <a:p>
            <a:pPr marL="7552" defTabSz="474711">
              <a:spcBef>
                <a:spcPts val="78"/>
              </a:spcBef>
            </a:pPr>
            <a:r>
              <a:rPr lang="he-IL" sz="2400" b="1" spc="9" dirty="0">
                <a:solidFill>
                  <a:srgbClr val="070A8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מבנה ארגוני</a:t>
            </a:r>
          </a:p>
        </p:txBody>
      </p:sp>
      <p:sp>
        <p:nvSpPr>
          <p:cNvPr id="3" name="מחבר ישר 20"/>
          <p:cNvSpPr/>
          <p:nvPr/>
        </p:nvSpPr>
        <p:spPr bwMode="auto">
          <a:xfrm flipH="1">
            <a:off x="8402665" y="2675895"/>
            <a:ext cx="0" cy="594448"/>
          </a:xfrm>
          <a:prstGeom prst="line">
            <a:avLst/>
          </a:prstGeom>
          <a:noFill/>
          <a:ln w="9525">
            <a:noFill/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4918" tIns="47458" rIns="94918" bIns="47458" numCol="1" anchor="t" anchorCtr="0" compatLnSpc="1">
            <a:prstTxWarp prst="textNoShape">
              <a:avLst/>
            </a:prstTxWarp>
          </a:bodyPr>
          <a:lstStyle/>
          <a:p>
            <a:pPr algn="l" defTabSz="474711" rtl="0"/>
            <a:endParaRPr lang="he-IL" sz="15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84"/>
          <p:cNvGrpSpPr/>
          <p:nvPr/>
        </p:nvGrpSpPr>
        <p:grpSpPr>
          <a:xfrm>
            <a:off x="3853426" y="573162"/>
            <a:ext cx="3382751" cy="2228180"/>
            <a:chOff x="4238" y="1826"/>
            <a:chExt cx="4508" cy="2931"/>
          </a:xfrm>
          <a:scene3d>
            <a:camera prst="orthographicFront">
              <a:rot lat="0" lon="0" rev="0"/>
            </a:camera>
            <a:lightRig rig="soft" dir="t"/>
          </a:scene3d>
        </p:grpSpPr>
        <p:sp>
          <p:nvSpPr>
            <p:cNvPr id="5" name="מחבר ישר 6"/>
            <p:cNvSpPr/>
            <p:nvPr/>
          </p:nvSpPr>
          <p:spPr bwMode="auto">
            <a:xfrm flipH="1">
              <a:off x="6603" y="2487"/>
              <a:ext cx="0" cy="2270"/>
            </a:xfrm>
            <a:prstGeom prst="line">
              <a:avLst/>
            </a:prstGeom>
            <a:noFill/>
            <a:ln w="9525">
              <a:noFill/>
              <a:rou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15" tIns="45707" rIns="91415" bIns="45707" numCol="1" anchor="t" anchorCtr="0" compatLnSpc="1">
              <a:prstTxWarp prst="textNoShape">
                <a:avLst/>
              </a:prstTxWarp>
            </a:bodyPr>
            <a:lstStyle/>
            <a:p>
              <a:pPr algn="l" defTabSz="474711" rtl="0"/>
              <a:endParaRPr lang="he-IL" sz="150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" name="Group 96"/>
            <p:cNvGrpSpPr/>
            <p:nvPr/>
          </p:nvGrpSpPr>
          <p:grpSpPr>
            <a:xfrm>
              <a:off x="7354" y="2674"/>
              <a:ext cx="1392" cy="724"/>
              <a:chOff x="7328" y="2779"/>
              <a:chExt cx="1392" cy="724"/>
            </a:xfrm>
          </p:grpSpPr>
          <p:sp>
            <p:nvSpPr>
              <p:cNvPr id="27" name="מלבן 10"/>
              <p:cNvSpPr/>
              <p:nvPr/>
            </p:nvSpPr>
            <p:spPr bwMode="auto">
              <a:xfrm>
                <a:off x="7650" y="2982"/>
                <a:ext cx="1070" cy="521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vert="horz" wrap="square" lIns="91415" tIns="45707" rIns="91415" bIns="45707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949136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altLang="he-IL" sz="1100">
                    <a:solidFill>
                      <a:srgbClr val="002060"/>
                    </a:solidFill>
                    <a:latin typeface="Tahoma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סגן</a:t>
                </a:r>
                <a:endParaRPr lang="he-IL" altLang="he-IL" sz="1500">
                  <a:solidFill>
                    <a:prstClr val="black"/>
                  </a:solidFill>
                  <a:latin typeface="Tahoma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8" name="אליפסה 288"/>
              <p:cNvSpPr/>
              <p:nvPr/>
            </p:nvSpPr>
            <p:spPr bwMode="auto">
              <a:xfrm>
                <a:off x="7399" y="2779"/>
                <a:ext cx="540" cy="420"/>
              </a:xfrm>
              <a:prstGeom prst="ellipse">
                <a:avLst/>
              </a:prstGeom>
              <a:solidFill>
                <a:srgbClr val="4F81BD"/>
              </a:solidFill>
              <a:ln w="25400">
                <a:noFill/>
                <a:round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vert="horz" wrap="square" lIns="91415" tIns="45707" rIns="91415" bIns="45707" numCol="1" anchor="ctr" anchorCtr="0" compatLnSpc="1">
                <a:prstTxWarp prst="textNoShape">
                  <a:avLst/>
                </a:prstTxWarp>
              </a:bodyPr>
              <a:lstStyle/>
              <a:p>
                <a:pPr algn="l" defTabSz="474711" rtl="0"/>
                <a:endParaRPr lang="he-IL" sz="1500">
                  <a:solidFill>
                    <a:prstClr val="black"/>
                  </a:solidFill>
                  <a:latin typeface="Tahoma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9" name="תיבת טקסט 2"/>
              <p:cNvSpPr txBox="1">
                <a:spLocks noChangeArrowheads="1"/>
              </p:cNvSpPr>
              <p:nvPr/>
            </p:nvSpPr>
            <p:spPr bwMode="auto">
              <a:xfrm flipH="1">
                <a:off x="7328" y="2818"/>
                <a:ext cx="649" cy="27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5" tIns="45707" rIns="91415" bIns="45707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49136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altLang="he-IL" sz="600" b="1">
                    <a:solidFill>
                      <a:prstClr val="black"/>
                    </a:solidFill>
                    <a:latin typeface="Tahoma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נצ"מ</a:t>
                </a:r>
                <a:endParaRPr lang="he-IL" altLang="he-IL" sz="1500">
                  <a:solidFill>
                    <a:prstClr val="black"/>
                  </a:solidFill>
                  <a:latin typeface="Tahoma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7" name="Group 91"/>
            <p:cNvGrpSpPr/>
            <p:nvPr/>
          </p:nvGrpSpPr>
          <p:grpSpPr>
            <a:xfrm>
              <a:off x="5296" y="1826"/>
              <a:ext cx="2375" cy="622"/>
              <a:chOff x="5387" y="1740"/>
              <a:chExt cx="2375" cy="622"/>
            </a:xfrm>
          </p:grpSpPr>
          <p:grpSp>
            <p:nvGrpSpPr>
              <p:cNvPr id="23" name="Group 93"/>
              <p:cNvGrpSpPr/>
              <p:nvPr/>
            </p:nvGrpSpPr>
            <p:grpSpPr>
              <a:xfrm>
                <a:off x="5441" y="1740"/>
                <a:ext cx="2321" cy="622"/>
                <a:chOff x="5662" y="1805"/>
                <a:chExt cx="2321" cy="622"/>
              </a:xfrm>
            </p:grpSpPr>
            <p:sp>
              <p:nvSpPr>
                <p:cNvPr id="25" name="מלבן 1"/>
                <p:cNvSpPr/>
                <p:nvPr/>
              </p:nvSpPr>
              <p:spPr bwMode="auto">
                <a:xfrm>
                  <a:off x="5996" y="1974"/>
                  <a:ext cx="1987" cy="453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noFill/>
                  <a:miter lim="800000"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vert="horz" wrap="square" lIns="91415" tIns="45707" rIns="91415" bIns="45707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49136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he-IL" altLang="he-IL" sz="1100" dirty="0">
                      <a:solidFill>
                        <a:srgbClr val="002060"/>
                      </a:solidFill>
                      <a:latin typeface="Tahoma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מפקד המנהלת</a:t>
                  </a:r>
                  <a:endParaRPr lang="he-IL" altLang="he-IL" sz="1500" dirty="0">
                    <a:solidFill>
                      <a:prstClr val="black"/>
                    </a:solidFill>
                    <a:latin typeface="Tahoma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" name="אליפסה 288"/>
                <p:cNvSpPr/>
                <p:nvPr/>
              </p:nvSpPr>
              <p:spPr bwMode="auto">
                <a:xfrm>
                  <a:off x="5662" y="1805"/>
                  <a:ext cx="540" cy="420"/>
                </a:xfrm>
                <a:prstGeom prst="ellipse">
                  <a:avLst/>
                </a:prstGeom>
                <a:solidFill>
                  <a:srgbClr val="4F81BD"/>
                </a:solidFill>
                <a:ln w="25400">
                  <a:noFill/>
                  <a:round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vert="horz" wrap="square" lIns="91415" tIns="45707" rIns="91415" bIns="45707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l" defTabSz="474711" rtl="0"/>
                  <a:endParaRPr lang="he-IL" sz="1500">
                    <a:solidFill>
                      <a:prstClr val="black"/>
                    </a:solidFill>
                    <a:latin typeface="Tahoma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4" name="תיבת טקסט 2"/>
              <p:cNvSpPr txBox="1">
                <a:spLocks noChangeArrowheads="1"/>
              </p:cNvSpPr>
              <p:nvPr/>
            </p:nvSpPr>
            <p:spPr bwMode="auto">
              <a:xfrm flipH="1">
                <a:off x="5387" y="1792"/>
                <a:ext cx="649" cy="27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5" tIns="45707" rIns="91415" bIns="45707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49136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altLang="he-IL" sz="600" b="1">
                    <a:solidFill>
                      <a:prstClr val="black"/>
                    </a:solidFill>
                    <a:latin typeface="Tahoma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תנ"צ</a:t>
                </a:r>
                <a:endParaRPr lang="he-IL" altLang="he-IL" sz="1500">
                  <a:solidFill>
                    <a:prstClr val="black"/>
                  </a:solidFill>
                  <a:latin typeface="Tahoma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" name="מחבר ישר 9"/>
            <p:cNvSpPr/>
            <p:nvPr/>
          </p:nvSpPr>
          <p:spPr bwMode="auto">
            <a:xfrm flipH="1">
              <a:off x="5727" y="3159"/>
              <a:ext cx="1944" cy="0"/>
            </a:xfrm>
            <a:prstGeom prst="line">
              <a:avLst/>
            </a:prstGeom>
            <a:noFill/>
            <a:ln w="9525">
              <a:noFill/>
              <a:rou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15" tIns="45707" rIns="91415" bIns="45707" numCol="1" anchor="t" anchorCtr="0" compatLnSpc="1">
              <a:prstTxWarp prst="textNoShape">
                <a:avLst/>
              </a:prstTxWarp>
            </a:bodyPr>
            <a:lstStyle/>
            <a:p>
              <a:pPr algn="l" defTabSz="474711" rtl="0"/>
              <a:endParaRPr lang="he-IL" sz="150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85"/>
            <p:cNvGrpSpPr/>
            <p:nvPr/>
          </p:nvGrpSpPr>
          <p:grpSpPr>
            <a:xfrm>
              <a:off x="4238" y="2726"/>
              <a:ext cx="1497" cy="641"/>
              <a:chOff x="4238" y="2726"/>
              <a:chExt cx="1497" cy="641"/>
            </a:xfrm>
          </p:grpSpPr>
          <p:sp>
            <p:nvSpPr>
              <p:cNvPr id="15" name="מלבן 4"/>
              <p:cNvSpPr/>
              <p:nvPr/>
            </p:nvSpPr>
            <p:spPr bwMode="auto">
              <a:xfrm>
                <a:off x="4665" y="2947"/>
                <a:ext cx="1070" cy="420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vert="horz" wrap="square" lIns="91415" tIns="45707" rIns="91415" bIns="45707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949136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altLang="he-IL" sz="1100">
                    <a:solidFill>
                      <a:srgbClr val="002060"/>
                    </a:solidFill>
                    <a:latin typeface="Tahoma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מזכירה</a:t>
                </a:r>
                <a:endParaRPr lang="he-IL" altLang="he-IL" sz="1500">
                  <a:solidFill>
                    <a:prstClr val="black"/>
                  </a:solidFill>
                  <a:latin typeface="Tahoma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6" name="Group 86"/>
              <p:cNvGrpSpPr/>
              <p:nvPr/>
            </p:nvGrpSpPr>
            <p:grpSpPr>
              <a:xfrm>
                <a:off x="4238" y="2726"/>
                <a:ext cx="655" cy="420"/>
                <a:chOff x="3211" y="2985"/>
                <a:chExt cx="655" cy="420"/>
              </a:xfrm>
            </p:grpSpPr>
            <p:sp>
              <p:nvSpPr>
                <p:cNvPr id="21" name="אליפסה 288"/>
                <p:cNvSpPr/>
                <p:nvPr/>
              </p:nvSpPr>
              <p:spPr bwMode="auto">
                <a:xfrm>
                  <a:off x="3326" y="2985"/>
                  <a:ext cx="540" cy="420"/>
                </a:xfrm>
                <a:prstGeom prst="ellipse">
                  <a:avLst/>
                </a:prstGeom>
                <a:solidFill>
                  <a:srgbClr val="4F81BD"/>
                </a:solidFill>
                <a:ln w="25400">
                  <a:noFill/>
                  <a:round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vert="horz" wrap="square" lIns="91415" tIns="45707" rIns="91415" bIns="45707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l" defTabSz="474711" rtl="0"/>
                  <a:endParaRPr lang="he-IL" sz="1500">
                    <a:solidFill>
                      <a:prstClr val="black"/>
                    </a:solidFill>
                    <a:latin typeface="Tahoma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תיבת טקסט 2"/>
                <p:cNvSpPr txBox="1">
                  <a:spLocks noChangeArrowheads="1"/>
                </p:cNvSpPr>
                <p:nvPr/>
              </p:nvSpPr>
              <p:spPr bwMode="auto">
                <a:xfrm flipH="1">
                  <a:off x="3211" y="3011"/>
                  <a:ext cx="649" cy="27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15" tIns="45707" rIns="91415" bIns="45707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949136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he-IL" altLang="he-IL" sz="600" b="1">
                      <a:solidFill>
                        <a:prstClr val="black"/>
                      </a:solidFill>
                      <a:latin typeface="Tahoma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נגד</a:t>
                  </a:r>
                  <a:endParaRPr lang="he-IL" altLang="he-IL" sz="1500">
                    <a:solidFill>
                      <a:prstClr val="black"/>
                    </a:solidFill>
                    <a:latin typeface="Tahoma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0" name="מחבר ישר 11"/>
          <p:cNvSpPr/>
          <p:nvPr/>
        </p:nvSpPr>
        <p:spPr bwMode="auto">
          <a:xfrm>
            <a:off x="3252443" y="1803481"/>
            <a:ext cx="4751031" cy="0"/>
          </a:xfrm>
          <a:prstGeom prst="line">
            <a:avLst/>
          </a:prstGeom>
          <a:noFill/>
          <a:ln w="9525">
            <a:noFill/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4918" tIns="47458" rIns="94918" bIns="47458" numCol="1" anchor="t" anchorCtr="0" compatLnSpc="1">
            <a:prstTxWarp prst="textNoShape">
              <a:avLst/>
            </a:prstTxWarp>
          </a:bodyPr>
          <a:lstStyle/>
          <a:p>
            <a:pPr algn="l" defTabSz="474711" rtl="0"/>
            <a:endParaRPr lang="he-IL" sz="15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מחבר ישר 14"/>
          <p:cNvSpPr/>
          <p:nvPr/>
        </p:nvSpPr>
        <p:spPr bwMode="auto">
          <a:xfrm flipH="1">
            <a:off x="8003474" y="1803495"/>
            <a:ext cx="0" cy="515745"/>
          </a:xfrm>
          <a:prstGeom prst="line">
            <a:avLst/>
          </a:prstGeom>
          <a:noFill/>
          <a:ln w="9525">
            <a:noFill/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4918" tIns="47458" rIns="94918" bIns="47458" numCol="1" anchor="t" anchorCtr="0" compatLnSpc="1">
            <a:prstTxWarp prst="textNoShape">
              <a:avLst/>
            </a:prstTxWarp>
          </a:bodyPr>
          <a:lstStyle/>
          <a:p>
            <a:pPr algn="l" defTabSz="474711" rtl="0"/>
            <a:endParaRPr lang="he-IL" sz="15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מלבן 17" title="מבנה"/>
          <p:cNvSpPr/>
          <p:nvPr/>
        </p:nvSpPr>
        <p:spPr bwMode="auto">
          <a:xfrm>
            <a:off x="7399779" y="2453199"/>
            <a:ext cx="1952790" cy="405245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4918" tIns="47458" rIns="94918" bIns="47458" numCol="1" anchor="ctr" anchorCtr="0" compatLnSpc="1">
            <a:prstTxWarp prst="textNoShape">
              <a:avLst/>
            </a:prstTxWarp>
          </a:bodyPr>
          <a:lstStyle/>
          <a:p>
            <a:pPr algn="ctr" defTabSz="94913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sz="1000" dirty="0">
                <a:solidFill>
                  <a:srgbClr val="00206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ר' תחום שיטור יישובי</a:t>
            </a:r>
            <a:endParaRPr lang="he-IL" altLang="he-IL" sz="1200" dirty="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3" name="Group 77"/>
          <p:cNvGrpSpPr/>
          <p:nvPr/>
        </p:nvGrpSpPr>
        <p:grpSpPr>
          <a:xfrm>
            <a:off x="6974412" y="2140064"/>
            <a:ext cx="425367" cy="281316"/>
            <a:chOff x="4773" y="6333"/>
            <a:chExt cx="649" cy="420"/>
          </a:xfrm>
          <a:scene3d>
            <a:camera prst="orthographicFront">
              <a:rot lat="0" lon="0" rev="0"/>
            </a:camera>
            <a:lightRig rig="soft" dir="t"/>
          </a:scene3d>
        </p:grpSpPr>
        <p:sp>
          <p:nvSpPr>
            <p:cNvPr id="34" name="אליפסה 314"/>
            <p:cNvSpPr/>
            <p:nvPr/>
          </p:nvSpPr>
          <p:spPr bwMode="auto">
            <a:xfrm>
              <a:off x="4823" y="6333"/>
              <a:ext cx="540" cy="420"/>
            </a:xfrm>
            <a:prstGeom prst="ellipse">
              <a:avLst/>
            </a:prstGeom>
            <a:solidFill>
              <a:srgbClr val="4F81BD"/>
            </a:solidFill>
            <a:ln w="25400">
              <a:noFill/>
              <a:rou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15" tIns="45707" rIns="91415" bIns="45707" numCol="1" anchor="ctr" anchorCtr="0" compatLnSpc="1">
              <a:prstTxWarp prst="textNoShape">
                <a:avLst/>
              </a:prstTxWarp>
            </a:bodyPr>
            <a:lstStyle/>
            <a:p>
              <a:pPr algn="l" defTabSz="474711" rtl="0"/>
              <a:endParaRPr lang="he-IL" sz="110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תיבת טקסט 2"/>
            <p:cNvSpPr txBox="1">
              <a:spLocks noChangeArrowheads="1"/>
            </p:cNvSpPr>
            <p:nvPr/>
          </p:nvSpPr>
          <p:spPr bwMode="auto">
            <a:xfrm flipH="1">
              <a:off x="4773" y="6373"/>
              <a:ext cx="649" cy="230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5" tIns="45707" rIns="91415" bIns="45707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4913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e-IL" altLang="he-IL" sz="400" b="1">
                  <a:solidFill>
                    <a:prstClr val="black"/>
                  </a:solidFill>
                  <a:latin typeface="Tahoma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רפ"ק</a:t>
              </a:r>
              <a:endParaRPr lang="he-IL" altLang="he-IL" sz="110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4" name="מחבר ישר 12"/>
          <p:cNvSpPr/>
          <p:nvPr/>
        </p:nvSpPr>
        <p:spPr bwMode="auto">
          <a:xfrm flipH="1">
            <a:off x="3252443" y="1811867"/>
            <a:ext cx="0" cy="515745"/>
          </a:xfrm>
          <a:prstGeom prst="line">
            <a:avLst/>
          </a:prstGeom>
          <a:noFill/>
          <a:ln w="9525">
            <a:noFill/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4918" tIns="47458" rIns="94918" bIns="47458" numCol="1" anchor="t" anchorCtr="0" compatLnSpc="1">
            <a:prstTxWarp prst="textNoShape">
              <a:avLst/>
            </a:prstTxWarp>
          </a:bodyPr>
          <a:lstStyle/>
          <a:p>
            <a:pPr algn="l" defTabSz="474711" rtl="0"/>
            <a:endParaRPr lang="he-IL" sz="11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מחבר ישר 18"/>
          <p:cNvSpPr/>
          <p:nvPr/>
        </p:nvSpPr>
        <p:spPr bwMode="auto">
          <a:xfrm flipH="1">
            <a:off x="3257428" y="2675895"/>
            <a:ext cx="14660" cy="3194632"/>
          </a:xfrm>
          <a:prstGeom prst="line">
            <a:avLst/>
          </a:prstGeom>
          <a:noFill/>
          <a:ln w="9525">
            <a:noFill/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4918" tIns="47458" rIns="94918" bIns="47458" numCol="1" anchor="t" anchorCtr="0" compatLnSpc="1">
            <a:prstTxWarp prst="textNoShape">
              <a:avLst/>
            </a:prstTxWarp>
          </a:bodyPr>
          <a:lstStyle/>
          <a:p>
            <a:pPr algn="l" defTabSz="474711" rtl="0"/>
            <a:endParaRPr lang="he-IL" sz="15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7" name="Group 60"/>
          <p:cNvGrpSpPr/>
          <p:nvPr/>
        </p:nvGrpSpPr>
        <p:grpSpPr>
          <a:xfrm>
            <a:off x="2926268" y="2265948"/>
            <a:ext cx="1738918" cy="555073"/>
            <a:chOff x="2689" y="7452"/>
            <a:chExt cx="2375" cy="671"/>
          </a:xfrm>
          <a:scene3d>
            <a:camera prst="orthographicFront">
              <a:rot lat="0" lon="0" rev="0"/>
            </a:camera>
            <a:lightRig rig="soft" dir="t"/>
          </a:scene3d>
        </p:grpSpPr>
        <p:sp>
          <p:nvSpPr>
            <p:cNvPr id="48" name="מלבן 26"/>
            <p:cNvSpPr/>
            <p:nvPr/>
          </p:nvSpPr>
          <p:spPr bwMode="auto">
            <a:xfrm>
              <a:off x="2846" y="7720"/>
              <a:ext cx="1711" cy="403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15" tIns="45707" rIns="91415" bIns="45707" numCol="1" anchor="ctr" anchorCtr="0" compatLnSpc="1">
              <a:prstTxWarp prst="textNoShape">
                <a:avLst/>
              </a:prstTxWarp>
            </a:bodyPr>
            <a:lstStyle/>
            <a:p>
              <a:pPr algn="ctr" defTabSz="94913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e-IL" altLang="he-IL" sz="1100" dirty="0">
                  <a:solidFill>
                    <a:srgbClr val="002060"/>
                  </a:solidFill>
                  <a:latin typeface="Tahoma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ק' </a:t>
              </a:r>
              <a:r>
                <a:rPr lang="he-IL" altLang="he-IL" sz="1100" dirty="0" err="1">
                  <a:solidFill>
                    <a:srgbClr val="002060"/>
                  </a:solidFill>
                  <a:latin typeface="Tahoma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אג"מ</a:t>
              </a:r>
              <a:endParaRPr lang="he-IL" altLang="he-IL" sz="1500" dirty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62"/>
            <p:cNvGrpSpPr/>
            <p:nvPr/>
          </p:nvGrpSpPr>
          <p:grpSpPr>
            <a:xfrm>
              <a:off x="4415" y="7452"/>
              <a:ext cx="649" cy="420"/>
              <a:chOff x="4773" y="6333"/>
              <a:chExt cx="649" cy="420"/>
            </a:xfrm>
          </p:grpSpPr>
          <p:sp>
            <p:nvSpPr>
              <p:cNvPr id="51" name="אליפסה 314"/>
              <p:cNvSpPr/>
              <p:nvPr/>
            </p:nvSpPr>
            <p:spPr bwMode="auto">
              <a:xfrm>
                <a:off x="4823" y="6333"/>
                <a:ext cx="540" cy="420"/>
              </a:xfrm>
              <a:prstGeom prst="ellipse">
                <a:avLst/>
              </a:prstGeom>
              <a:solidFill>
                <a:srgbClr val="4F81BD"/>
              </a:solidFill>
              <a:ln w="25400">
                <a:noFill/>
                <a:round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vert="horz" wrap="square" lIns="91415" tIns="45707" rIns="91415" bIns="45707" numCol="1" anchor="ctr" anchorCtr="0" compatLnSpc="1">
                <a:prstTxWarp prst="textNoShape">
                  <a:avLst/>
                </a:prstTxWarp>
              </a:bodyPr>
              <a:lstStyle/>
              <a:p>
                <a:pPr algn="l" defTabSz="474711" rtl="0"/>
                <a:endParaRPr lang="he-IL" sz="1500">
                  <a:solidFill>
                    <a:prstClr val="black"/>
                  </a:solidFill>
                  <a:latin typeface="Tahoma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תיבת טקסט 2"/>
              <p:cNvSpPr txBox="1">
                <a:spLocks noChangeArrowheads="1"/>
              </p:cNvSpPr>
              <p:nvPr/>
            </p:nvSpPr>
            <p:spPr bwMode="auto">
              <a:xfrm flipH="1">
                <a:off x="4773" y="6373"/>
                <a:ext cx="649" cy="27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5" tIns="45707" rIns="91415" bIns="45707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49136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altLang="he-IL" sz="600" b="1">
                    <a:solidFill>
                      <a:prstClr val="black"/>
                    </a:solidFill>
                    <a:latin typeface="Tahoma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רפ"ק</a:t>
                </a:r>
                <a:endParaRPr lang="he-IL" altLang="he-IL" sz="1500">
                  <a:solidFill>
                    <a:prstClr val="black"/>
                  </a:solidFill>
                  <a:latin typeface="Tahoma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50" name="Line 61"/>
            <p:cNvSpPr/>
            <p:nvPr/>
          </p:nvSpPr>
          <p:spPr bwMode="auto">
            <a:xfrm flipH="1">
              <a:off x="2689" y="7934"/>
              <a:ext cx="157" cy="0"/>
            </a:xfrm>
            <a:prstGeom prst="line">
              <a:avLst/>
            </a:prstGeom>
            <a:noFill/>
            <a:ln w="9525">
              <a:noFill/>
              <a:rou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15" tIns="45707" rIns="91415" bIns="45707" numCol="1" anchor="t" anchorCtr="0" compatLnSpc="1">
              <a:prstTxWarp prst="textNoShape">
                <a:avLst/>
              </a:prstTxWarp>
            </a:bodyPr>
            <a:lstStyle/>
            <a:p>
              <a:pPr algn="l" defTabSz="474711" rtl="0"/>
              <a:endParaRPr lang="he-IL" sz="150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3" name="Group 54"/>
          <p:cNvGrpSpPr/>
          <p:nvPr/>
        </p:nvGrpSpPr>
        <p:grpSpPr>
          <a:xfrm>
            <a:off x="2949260" y="2893727"/>
            <a:ext cx="1764798" cy="558239"/>
            <a:chOff x="2682" y="8219"/>
            <a:chExt cx="2382" cy="562"/>
          </a:xfrm>
          <a:scene3d>
            <a:camera prst="orthographicFront">
              <a:rot lat="0" lon="0" rev="0"/>
            </a:camera>
            <a:lightRig rig="soft" dir="t"/>
          </a:scene3d>
        </p:grpSpPr>
        <p:sp>
          <p:nvSpPr>
            <p:cNvPr id="54" name="מלבן 298"/>
            <p:cNvSpPr/>
            <p:nvPr/>
          </p:nvSpPr>
          <p:spPr bwMode="auto">
            <a:xfrm>
              <a:off x="2849" y="8378"/>
              <a:ext cx="1708" cy="403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15" tIns="45707" rIns="91415" bIns="45707" numCol="1" anchor="ctr" anchorCtr="0" compatLnSpc="1">
              <a:prstTxWarp prst="textNoShape">
                <a:avLst/>
              </a:prstTxWarp>
            </a:bodyPr>
            <a:lstStyle/>
            <a:p>
              <a:pPr algn="ctr" defTabSz="94913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e-IL" altLang="he-IL" sz="1100">
                  <a:solidFill>
                    <a:srgbClr val="002060"/>
                  </a:solidFill>
                  <a:latin typeface="Tahoma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קמב"צ</a:t>
              </a:r>
              <a:endParaRPr lang="he-IL" altLang="he-IL" sz="150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5" name="Group 56"/>
            <p:cNvGrpSpPr/>
            <p:nvPr/>
          </p:nvGrpSpPr>
          <p:grpSpPr>
            <a:xfrm>
              <a:off x="4415" y="8219"/>
              <a:ext cx="649" cy="420"/>
              <a:chOff x="4773" y="6333"/>
              <a:chExt cx="649" cy="420"/>
            </a:xfrm>
          </p:grpSpPr>
          <p:sp>
            <p:nvSpPr>
              <p:cNvPr id="57" name="אליפסה 314"/>
              <p:cNvSpPr/>
              <p:nvPr/>
            </p:nvSpPr>
            <p:spPr bwMode="auto">
              <a:xfrm>
                <a:off x="4823" y="6333"/>
                <a:ext cx="540" cy="420"/>
              </a:xfrm>
              <a:prstGeom prst="ellipse">
                <a:avLst/>
              </a:prstGeom>
              <a:solidFill>
                <a:srgbClr val="4F81BD"/>
              </a:solidFill>
              <a:ln w="25400">
                <a:noFill/>
                <a:round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vert="horz" wrap="square" lIns="91415" tIns="45707" rIns="91415" bIns="45707" numCol="1" anchor="ctr" anchorCtr="0" compatLnSpc="1">
                <a:prstTxWarp prst="textNoShape">
                  <a:avLst/>
                </a:prstTxWarp>
              </a:bodyPr>
              <a:lstStyle/>
              <a:p>
                <a:pPr algn="l" defTabSz="474711" rtl="0"/>
                <a:endParaRPr lang="he-IL" sz="1500">
                  <a:solidFill>
                    <a:prstClr val="black"/>
                  </a:solidFill>
                  <a:latin typeface="Tahoma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תיבת טקסט 2"/>
              <p:cNvSpPr txBox="1">
                <a:spLocks noChangeArrowheads="1"/>
              </p:cNvSpPr>
              <p:nvPr/>
            </p:nvSpPr>
            <p:spPr bwMode="auto">
              <a:xfrm flipH="1">
                <a:off x="4773" y="6373"/>
                <a:ext cx="649" cy="2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5" tIns="45707" rIns="91415" bIns="45707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49136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altLang="he-IL" sz="600" b="1">
                    <a:solidFill>
                      <a:prstClr val="black"/>
                    </a:solidFill>
                    <a:latin typeface="Tahoma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רפ"ק</a:t>
                </a:r>
                <a:endParaRPr lang="he-IL" altLang="he-IL" sz="1500">
                  <a:solidFill>
                    <a:prstClr val="black"/>
                  </a:solidFill>
                  <a:latin typeface="Tahoma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56" name="Line 55"/>
            <p:cNvSpPr/>
            <p:nvPr/>
          </p:nvSpPr>
          <p:spPr bwMode="auto">
            <a:xfrm flipH="1">
              <a:off x="2682" y="8577"/>
              <a:ext cx="157" cy="0"/>
            </a:xfrm>
            <a:prstGeom prst="line">
              <a:avLst/>
            </a:prstGeom>
            <a:noFill/>
            <a:ln w="9525">
              <a:noFill/>
              <a:rou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15" tIns="45707" rIns="91415" bIns="45707" numCol="1" anchor="t" anchorCtr="0" compatLnSpc="1">
              <a:prstTxWarp prst="textNoShape">
                <a:avLst/>
              </a:prstTxWarp>
            </a:bodyPr>
            <a:lstStyle/>
            <a:p>
              <a:pPr algn="l" defTabSz="474711" rtl="0"/>
              <a:endParaRPr lang="he-IL" sz="150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9" name="Group 48"/>
          <p:cNvGrpSpPr/>
          <p:nvPr/>
        </p:nvGrpSpPr>
        <p:grpSpPr>
          <a:xfrm>
            <a:off x="2826768" y="4149374"/>
            <a:ext cx="1877948" cy="683597"/>
            <a:chOff x="2682" y="10121"/>
            <a:chExt cx="2407" cy="608"/>
          </a:xfrm>
          <a:scene3d>
            <a:camera prst="orthographicFront">
              <a:rot lat="0" lon="0" rev="0"/>
            </a:camera>
            <a:lightRig rig="soft" dir="t"/>
          </a:scene3d>
        </p:grpSpPr>
        <p:sp>
          <p:nvSpPr>
            <p:cNvPr id="60" name="מלבן 28"/>
            <p:cNvSpPr/>
            <p:nvPr/>
          </p:nvSpPr>
          <p:spPr bwMode="auto">
            <a:xfrm>
              <a:off x="2859" y="10326"/>
              <a:ext cx="1712" cy="403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15" tIns="45707" rIns="91415" bIns="45707" numCol="1" anchor="ctr" anchorCtr="0" compatLnSpc="1">
              <a:prstTxWarp prst="textNoShape">
                <a:avLst/>
              </a:prstTxWarp>
            </a:bodyPr>
            <a:lstStyle/>
            <a:p>
              <a:pPr algn="ctr" defTabSz="94913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e-IL" altLang="he-IL" sz="1100" dirty="0">
                  <a:solidFill>
                    <a:srgbClr val="002060"/>
                  </a:solidFill>
                  <a:latin typeface="Tahoma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יועמ"ש</a:t>
              </a:r>
              <a:endParaRPr lang="he-IL" altLang="he-IL" sz="1500" dirty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50"/>
            <p:cNvGrpSpPr/>
            <p:nvPr/>
          </p:nvGrpSpPr>
          <p:grpSpPr>
            <a:xfrm>
              <a:off x="4440" y="10121"/>
              <a:ext cx="649" cy="420"/>
              <a:chOff x="4773" y="6333"/>
              <a:chExt cx="649" cy="420"/>
            </a:xfrm>
          </p:grpSpPr>
          <p:sp>
            <p:nvSpPr>
              <p:cNvPr id="63" name="אליפסה 314"/>
              <p:cNvSpPr/>
              <p:nvPr/>
            </p:nvSpPr>
            <p:spPr bwMode="auto">
              <a:xfrm>
                <a:off x="4823" y="6333"/>
                <a:ext cx="540" cy="420"/>
              </a:xfrm>
              <a:prstGeom prst="ellipse">
                <a:avLst/>
              </a:prstGeom>
              <a:solidFill>
                <a:srgbClr val="4F81BD"/>
              </a:solidFill>
              <a:ln w="25400">
                <a:noFill/>
                <a:round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vert="horz" wrap="square" lIns="91415" tIns="45707" rIns="91415" bIns="45707" numCol="1" anchor="ctr" anchorCtr="0" compatLnSpc="1">
                <a:prstTxWarp prst="textNoShape">
                  <a:avLst/>
                </a:prstTxWarp>
              </a:bodyPr>
              <a:lstStyle/>
              <a:p>
                <a:pPr algn="l" defTabSz="474711" rtl="0"/>
                <a:endParaRPr lang="he-IL" sz="1500">
                  <a:solidFill>
                    <a:prstClr val="black"/>
                  </a:solidFill>
                  <a:latin typeface="Tahoma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תיבת טקסט 2"/>
              <p:cNvSpPr txBox="1">
                <a:spLocks noChangeArrowheads="1"/>
              </p:cNvSpPr>
              <p:nvPr/>
            </p:nvSpPr>
            <p:spPr bwMode="auto">
              <a:xfrm flipH="1">
                <a:off x="4773" y="6373"/>
                <a:ext cx="649" cy="27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5" tIns="45707" rIns="91415" bIns="45707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49136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altLang="he-IL" sz="600" b="1">
                    <a:solidFill>
                      <a:prstClr val="black"/>
                    </a:solidFill>
                    <a:latin typeface="Tahoma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מפקח</a:t>
                </a:r>
                <a:endParaRPr lang="he-IL" altLang="he-IL" sz="1500">
                  <a:solidFill>
                    <a:prstClr val="black"/>
                  </a:solidFill>
                  <a:latin typeface="Tahoma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2" name="Line 49"/>
            <p:cNvSpPr/>
            <p:nvPr/>
          </p:nvSpPr>
          <p:spPr bwMode="auto">
            <a:xfrm flipH="1">
              <a:off x="2682" y="10541"/>
              <a:ext cx="157" cy="0"/>
            </a:xfrm>
            <a:prstGeom prst="line">
              <a:avLst/>
            </a:prstGeom>
            <a:noFill/>
            <a:ln w="9525">
              <a:noFill/>
              <a:rou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15" tIns="45707" rIns="91415" bIns="45707" numCol="1" anchor="t" anchorCtr="0" compatLnSpc="1">
              <a:prstTxWarp prst="textNoShape">
                <a:avLst/>
              </a:prstTxWarp>
            </a:bodyPr>
            <a:lstStyle/>
            <a:p>
              <a:pPr algn="l" defTabSz="474711" rtl="0"/>
              <a:endParaRPr lang="he-IL" sz="150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7" name="Group 30"/>
          <p:cNvGrpSpPr/>
          <p:nvPr/>
        </p:nvGrpSpPr>
        <p:grpSpPr>
          <a:xfrm>
            <a:off x="2876792" y="4924881"/>
            <a:ext cx="1810944" cy="671649"/>
            <a:chOff x="2702" y="12102"/>
            <a:chExt cx="2418" cy="760"/>
          </a:xfrm>
          <a:scene3d>
            <a:camera prst="orthographicFront">
              <a:rot lat="0" lon="0" rev="0"/>
            </a:camera>
            <a:lightRig rig="soft" dir="t"/>
          </a:scene3d>
        </p:grpSpPr>
        <p:sp>
          <p:nvSpPr>
            <p:cNvPr id="78" name="מלבן 296"/>
            <p:cNvSpPr/>
            <p:nvPr/>
          </p:nvSpPr>
          <p:spPr bwMode="auto">
            <a:xfrm>
              <a:off x="2866" y="12286"/>
              <a:ext cx="1710" cy="576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15" tIns="45707" rIns="91415" bIns="45707" numCol="1" anchor="ctr" anchorCtr="0" compatLnSpc="1">
              <a:prstTxWarp prst="textNoShape">
                <a:avLst/>
              </a:prstTxWarp>
            </a:bodyPr>
            <a:lstStyle/>
            <a:p>
              <a:pPr algn="ctr" defTabSz="94913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e-IL" altLang="he-IL" sz="1000" dirty="0">
                  <a:solidFill>
                    <a:srgbClr val="002060"/>
                  </a:solidFill>
                  <a:latin typeface="Tahoma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ק' תיאום מ"י מול הבריאות</a:t>
              </a:r>
              <a:endParaRPr lang="he-IL" altLang="he-IL" sz="1000" dirty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9" name="Group 32"/>
            <p:cNvGrpSpPr/>
            <p:nvPr/>
          </p:nvGrpSpPr>
          <p:grpSpPr>
            <a:xfrm>
              <a:off x="4471" y="12102"/>
              <a:ext cx="649" cy="420"/>
              <a:chOff x="4773" y="6333"/>
              <a:chExt cx="649" cy="420"/>
            </a:xfrm>
          </p:grpSpPr>
          <p:sp>
            <p:nvSpPr>
              <p:cNvPr id="81" name="אליפסה 314"/>
              <p:cNvSpPr/>
              <p:nvPr/>
            </p:nvSpPr>
            <p:spPr bwMode="auto">
              <a:xfrm>
                <a:off x="4823" y="6333"/>
                <a:ext cx="540" cy="420"/>
              </a:xfrm>
              <a:prstGeom prst="ellipse">
                <a:avLst/>
              </a:prstGeom>
              <a:solidFill>
                <a:srgbClr val="4F81BD"/>
              </a:solidFill>
              <a:ln w="25400">
                <a:noFill/>
                <a:round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vert="horz" wrap="square" lIns="91415" tIns="45707" rIns="91415" bIns="45707" numCol="1" anchor="ctr" anchorCtr="0" compatLnSpc="1">
                <a:prstTxWarp prst="textNoShape">
                  <a:avLst/>
                </a:prstTxWarp>
              </a:bodyPr>
              <a:lstStyle/>
              <a:p>
                <a:pPr algn="l" defTabSz="474711" rtl="0"/>
                <a:endParaRPr lang="he-IL" sz="1500">
                  <a:solidFill>
                    <a:prstClr val="black"/>
                  </a:solidFill>
                  <a:latin typeface="Tahoma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תיבת טקסט 2"/>
              <p:cNvSpPr txBox="1">
                <a:spLocks noChangeArrowheads="1"/>
              </p:cNvSpPr>
              <p:nvPr/>
            </p:nvSpPr>
            <p:spPr bwMode="auto">
              <a:xfrm flipH="1">
                <a:off x="4773" y="6373"/>
                <a:ext cx="649" cy="27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5" tIns="45707" rIns="91415" bIns="45707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49136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altLang="he-IL" sz="600" b="1">
                    <a:solidFill>
                      <a:prstClr val="black"/>
                    </a:solidFill>
                    <a:latin typeface="Tahoma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רפ"ק</a:t>
                </a:r>
                <a:endParaRPr lang="he-IL" altLang="he-IL" sz="1500">
                  <a:solidFill>
                    <a:prstClr val="black"/>
                  </a:solidFill>
                  <a:latin typeface="Tahoma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80" name="Line 31"/>
            <p:cNvSpPr/>
            <p:nvPr/>
          </p:nvSpPr>
          <p:spPr bwMode="auto">
            <a:xfrm flipH="1">
              <a:off x="2702" y="12561"/>
              <a:ext cx="157" cy="0"/>
            </a:xfrm>
            <a:prstGeom prst="line">
              <a:avLst/>
            </a:prstGeom>
            <a:noFill/>
            <a:ln w="9525">
              <a:noFill/>
              <a:rou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15" tIns="45707" rIns="91415" bIns="45707" numCol="1" anchor="t" anchorCtr="0" compatLnSpc="1">
              <a:prstTxWarp prst="textNoShape">
                <a:avLst/>
              </a:prstTxWarp>
            </a:bodyPr>
            <a:lstStyle/>
            <a:p>
              <a:pPr algn="l" defTabSz="474711" rtl="0"/>
              <a:endParaRPr lang="he-IL" sz="150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3" name="מחבר ישר 13"/>
          <p:cNvSpPr/>
          <p:nvPr/>
        </p:nvSpPr>
        <p:spPr bwMode="auto">
          <a:xfrm flipH="1">
            <a:off x="5834098" y="1810193"/>
            <a:ext cx="0" cy="515745"/>
          </a:xfrm>
          <a:prstGeom prst="line">
            <a:avLst/>
          </a:prstGeom>
          <a:noFill/>
          <a:ln w="9525">
            <a:noFill/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4918" tIns="47458" rIns="94918" bIns="47458" numCol="1" anchor="t" anchorCtr="0" compatLnSpc="1">
            <a:prstTxWarp prst="textNoShape">
              <a:avLst/>
            </a:prstTxWarp>
          </a:bodyPr>
          <a:lstStyle/>
          <a:p>
            <a:pPr algn="l" defTabSz="474711" rtl="0"/>
            <a:endParaRPr lang="he-IL" sz="11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9" name="Group 10"/>
          <p:cNvGrpSpPr/>
          <p:nvPr/>
        </p:nvGrpSpPr>
        <p:grpSpPr>
          <a:xfrm>
            <a:off x="4952432" y="1849413"/>
            <a:ext cx="2185850" cy="1554776"/>
            <a:chOff x="6603" y="6012"/>
            <a:chExt cx="2768" cy="1918"/>
          </a:xfrm>
          <a:scene3d>
            <a:camera prst="orthographicFront">
              <a:rot lat="0" lon="0" rev="0"/>
            </a:camera>
            <a:lightRig rig="soft" dir="t"/>
          </a:scene3d>
        </p:grpSpPr>
        <p:sp>
          <p:nvSpPr>
            <p:cNvPr id="90" name="מחבר ישר 19"/>
            <p:cNvSpPr/>
            <p:nvPr/>
          </p:nvSpPr>
          <p:spPr bwMode="auto">
            <a:xfrm flipH="1">
              <a:off x="6603" y="6012"/>
              <a:ext cx="20" cy="1912"/>
            </a:xfrm>
            <a:prstGeom prst="line">
              <a:avLst/>
            </a:prstGeom>
            <a:noFill/>
            <a:ln w="9525">
              <a:noFill/>
              <a:rou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15" tIns="45707" rIns="91415" bIns="45707" numCol="1" anchor="t" anchorCtr="0" compatLnSpc="1">
              <a:prstTxWarp prst="textNoShape">
                <a:avLst/>
              </a:prstTxWarp>
            </a:bodyPr>
            <a:lstStyle/>
            <a:p>
              <a:pPr algn="l" defTabSz="474711" rtl="0"/>
              <a:endParaRPr lang="he-IL" sz="150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Line 22"/>
            <p:cNvSpPr/>
            <p:nvPr/>
          </p:nvSpPr>
          <p:spPr bwMode="auto">
            <a:xfrm flipH="1">
              <a:off x="6619" y="7066"/>
              <a:ext cx="442" cy="0"/>
            </a:xfrm>
            <a:prstGeom prst="line">
              <a:avLst/>
            </a:prstGeom>
            <a:noFill/>
            <a:ln w="9525">
              <a:noFill/>
              <a:rou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15" tIns="45707" rIns="91415" bIns="45707" numCol="1" anchor="t" anchorCtr="0" compatLnSpc="1">
              <a:prstTxWarp prst="textNoShape">
                <a:avLst/>
              </a:prstTxWarp>
            </a:bodyPr>
            <a:lstStyle/>
            <a:p>
              <a:pPr algn="l" defTabSz="474711" rtl="0"/>
              <a:endParaRPr lang="he-IL" sz="150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Line 21"/>
            <p:cNvSpPr/>
            <p:nvPr/>
          </p:nvSpPr>
          <p:spPr bwMode="auto">
            <a:xfrm flipH="1">
              <a:off x="6612" y="7930"/>
              <a:ext cx="442" cy="0"/>
            </a:xfrm>
            <a:prstGeom prst="line">
              <a:avLst/>
            </a:prstGeom>
            <a:noFill/>
            <a:ln w="9525">
              <a:noFill/>
              <a:rou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15" tIns="45707" rIns="91415" bIns="45707" numCol="1" anchor="t" anchorCtr="0" compatLnSpc="1">
              <a:prstTxWarp prst="textNoShape">
                <a:avLst/>
              </a:prstTxWarp>
            </a:bodyPr>
            <a:lstStyle/>
            <a:p>
              <a:pPr algn="l" defTabSz="474711" rtl="0"/>
              <a:endParaRPr lang="he-IL" sz="150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3" name="Group 16"/>
            <p:cNvGrpSpPr/>
            <p:nvPr/>
          </p:nvGrpSpPr>
          <p:grpSpPr>
            <a:xfrm>
              <a:off x="7061" y="6501"/>
              <a:ext cx="2310" cy="733"/>
              <a:chOff x="7061" y="6501"/>
              <a:chExt cx="2310" cy="733"/>
            </a:xfrm>
          </p:grpSpPr>
          <p:sp>
            <p:nvSpPr>
              <p:cNvPr id="99" name="מלבן 22"/>
              <p:cNvSpPr/>
              <p:nvPr/>
            </p:nvSpPr>
            <p:spPr bwMode="auto">
              <a:xfrm>
                <a:off x="7061" y="6787"/>
                <a:ext cx="1866" cy="447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vert="horz" wrap="square" lIns="91415" tIns="45707" rIns="91415" bIns="45707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949136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altLang="he-IL" sz="1000" dirty="0">
                    <a:solidFill>
                      <a:srgbClr val="002060"/>
                    </a:solidFill>
                    <a:latin typeface="Tahoma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ר' תחום רשויות</a:t>
                </a:r>
                <a:endParaRPr lang="he-IL" altLang="he-IL" sz="1200" dirty="0">
                  <a:solidFill>
                    <a:prstClr val="black"/>
                  </a:solidFill>
                  <a:latin typeface="Tahoma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0" name="Group 17"/>
              <p:cNvGrpSpPr/>
              <p:nvPr/>
            </p:nvGrpSpPr>
            <p:grpSpPr>
              <a:xfrm>
                <a:off x="8722" y="6501"/>
                <a:ext cx="649" cy="420"/>
                <a:chOff x="4773" y="6333"/>
                <a:chExt cx="649" cy="420"/>
              </a:xfrm>
            </p:grpSpPr>
            <p:sp>
              <p:nvSpPr>
                <p:cNvPr id="101" name="אליפסה 314"/>
                <p:cNvSpPr/>
                <p:nvPr/>
              </p:nvSpPr>
              <p:spPr bwMode="auto">
                <a:xfrm>
                  <a:off x="4823" y="6333"/>
                  <a:ext cx="540" cy="420"/>
                </a:xfrm>
                <a:prstGeom prst="ellipse">
                  <a:avLst/>
                </a:prstGeom>
                <a:solidFill>
                  <a:srgbClr val="4F81BD"/>
                </a:solidFill>
                <a:ln w="25400">
                  <a:noFill/>
                  <a:round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vert="horz" wrap="square" lIns="91415" tIns="45707" rIns="91415" bIns="45707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l" defTabSz="474711" rtl="0"/>
                  <a:endParaRPr lang="he-IL" sz="1500">
                    <a:solidFill>
                      <a:prstClr val="black"/>
                    </a:solidFill>
                    <a:latin typeface="Tahoma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2" name="תיבת טקסט 2"/>
                <p:cNvSpPr txBox="1">
                  <a:spLocks noChangeArrowheads="1"/>
                </p:cNvSpPr>
                <p:nvPr/>
              </p:nvSpPr>
              <p:spPr bwMode="auto">
                <a:xfrm flipH="1">
                  <a:off x="4773" y="6373"/>
                  <a:ext cx="649" cy="27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15" tIns="45707" rIns="91415" bIns="45707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defTabSz="949136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he-IL" altLang="he-IL" sz="600" b="1">
                      <a:solidFill>
                        <a:prstClr val="black"/>
                      </a:solidFill>
                      <a:latin typeface="Tahoma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רפ"ק</a:t>
                  </a:r>
                  <a:endParaRPr lang="he-IL" altLang="he-IL" sz="1500">
                    <a:solidFill>
                      <a:prstClr val="black"/>
                    </a:solidFill>
                    <a:latin typeface="Tahoma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107" name="מלבן 295"/>
          <p:cNvSpPr/>
          <p:nvPr/>
        </p:nvSpPr>
        <p:spPr bwMode="auto">
          <a:xfrm>
            <a:off x="3016457" y="3548842"/>
            <a:ext cx="1215037" cy="450694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4918" tIns="47458" rIns="94918" bIns="47458" numCol="1" anchor="ctr" anchorCtr="0" compatLnSpc="1">
            <a:prstTxWarp prst="textNoShape">
              <a:avLst/>
            </a:prstTxWarp>
          </a:bodyPr>
          <a:lstStyle/>
          <a:p>
            <a:pPr algn="ctr" defTabSz="94913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sz="1100" dirty="0" err="1">
                <a:solidFill>
                  <a:srgbClr val="00206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סמב"צ</a:t>
            </a:r>
            <a:endParaRPr lang="he-IL" altLang="he-IL" sz="1500" dirty="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8" name="Group 2"/>
          <p:cNvGrpSpPr/>
          <p:nvPr/>
        </p:nvGrpSpPr>
        <p:grpSpPr>
          <a:xfrm>
            <a:off x="4288691" y="3455798"/>
            <a:ext cx="425367" cy="281316"/>
            <a:chOff x="4773" y="6333"/>
            <a:chExt cx="649" cy="420"/>
          </a:xfrm>
          <a:scene3d>
            <a:camera prst="orthographicFront">
              <a:rot lat="0" lon="0" rev="0"/>
            </a:camera>
            <a:lightRig rig="soft" dir="t"/>
          </a:scene3d>
        </p:grpSpPr>
        <p:sp>
          <p:nvSpPr>
            <p:cNvPr id="109" name="אליפסה 314"/>
            <p:cNvSpPr/>
            <p:nvPr/>
          </p:nvSpPr>
          <p:spPr bwMode="auto">
            <a:xfrm>
              <a:off x="4823" y="6333"/>
              <a:ext cx="540" cy="420"/>
            </a:xfrm>
            <a:prstGeom prst="ellipse">
              <a:avLst/>
            </a:prstGeom>
            <a:solidFill>
              <a:srgbClr val="4F81BD"/>
            </a:solidFill>
            <a:ln w="25400">
              <a:noFill/>
              <a:rou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15" tIns="45707" rIns="91415" bIns="45707" numCol="1" anchor="ctr" anchorCtr="0" compatLnSpc="1">
              <a:prstTxWarp prst="textNoShape">
                <a:avLst/>
              </a:prstTxWarp>
            </a:bodyPr>
            <a:lstStyle/>
            <a:p>
              <a:pPr algn="l" defTabSz="474711" rtl="0"/>
              <a:endParaRPr lang="he-IL" sz="150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0" name="תיבת טקסט 2"/>
            <p:cNvSpPr txBox="1">
              <a:spLocks noChangeArrowheads="1"/>
            </p:cNvSpPr>
            <p:nvPr/>
          </p:nvSpPr>
          <p:spPr bwMode="auto">
            <a:xfrm flipH="1">
              <a:off x="4773" y="6373"/>
              <a:ext cx="649" cy="276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5" tIns="45707" rIns="91415" bIns="45707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4913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e-IL" altLang="he-IL" sz="600" b="1" dirty="0">
                  <a:solidFill>
                    <a:prstClr val="black"/>
                  </a:solidFill>
                  <a:latin typeface="Tahoma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נגד</a:t>
              </a:r>
              <a:endParaRPr lang="he-IL" altLang="he-IL" sz="1500" dirty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11" name="מחבר ישר 300"/>
          <p:cNvSpPr/>
          <p:nvPr/>
        </p:nvSpPr>
        <p:spPr bwMode="auto">
          <a:xfrm flipH="1">
            <a:off x="3270443" y="3865145"/>
            <a:ext cx="103069" cy="0"/>
          </a:xfrm>
          <a:prstGeom prst="line">
            <a:avLst/>
          </a:prstGeom>
          <a:noFill/>
          <a:ln w="9525">
            <a:noFill/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4918" tIns="47458" rIns="94918" bIns="47458" numCol="1" anchor="t" anchorCtr="0" compatLnSpc="1">
            <a:prstTxWarp prst="textNoShape">
              <a:avLst/>
            </a:prstTxWarp>
          </a:bodyPr>
          <a:lstStyle/>
          <a:p>
            <a:pPr algn="l" defTabSz="474711" rtl="0"/>
            <a:endParaRPr lang="he-IL" sz="15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" name="Rectangle 101"/>
          <p:cNvSpPr>
            <a:spLocks noChangeArrowheads="1"/>
          </p:cNvSpPr>
          <p:nvPr/>
        </p:nvSpPr>
        <p:spPr bwMode="auto">
          <a:xfrm>
            <a:off x="2283914" y="86965"/>
            <a:ext cx="191954" cy="37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4918" tIns="47458" rIns="94918" bIns="47458" numCol="1" anchor="ctr" anchorCtr="0" compatLnSpc="1">
            <a:prstTxWarp prst="textNoShape">
              <a:avLst/>
            </a:prstTxWarp>
            <a:spAutoFit/>
          </a:bodyPr>
          <a:lstStyle/>
          <a:p>
            <a:pPr algn="l" defTabSz="474711" rtl="0"/>
            <a:endParaRPr lang="he-IL">
              <a:solidFill>
                <a:prstClr val="black"/>
              </a:solidFill>
            </a:endParaRPr>
          </a:p>
        </p:txBody>
      </p:sp>
      <p:sp>
        <p:nvSpPr>
          <p:cNvPr id="113" name="Rectangle 137"/>
          <p:cNvSpPr>
            <a:spLocks noChangeArrowheads="1"/>
          </p:cNvSpPr>
          <p:nvPr/>
        </p:nvSpPr>
        <p:spPr bwMode="auto">
          <a:xfrm>
            <a:off x="2283914" y="352208"/>
            <a:ext cx="190378" cy="324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4918" tIns="47458" rIns="94918" bIns="47458" numCol="1" anchor="ctr" anchorCtr="0" compatLnSpc="1">
            <a:prstTxWarp prst="textNoShape">
              <a:avLst/>
            </a:prstTxWarp>
            <a:spAutoFit/>
          </a:bodyPr>
          <a:lstStyle/>
          <a:p>
            <a:pPr algn="l" defTabSz="474711" rtl="0"/>
            <a:endParaRPr lang="he-IL" sz="15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4" name="Line 61"/>
          <p:cNvSpPr/>
          <p:nvPr/>
        </p:nvSpPr>
        <p:spPr bwMode="auto">
          <a:xfrm flipH="1">
            <a:off x="3247285" y="4643597"/>
            <a:ext cx="102743" cy="0"/>
          </a:xfrm>
          <a:prstGeom prst="line">
            <a:avLst/>
          </a:prstGeom>
          <a:noFill/>
          <a:ln w="9525">
            <a:noFill/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4918" tIns="47458" rIns="94918" bIns="47458" numCol="1" anchor="t" anchorCtr="0" compatLnSpc="1">
            <a:prstTxWarp prst="textNoShape">
              <a:avLst/>
            </a:prstTxWarp>
          </a:bodyPr>
          <a:lstStyle/>
          <a:p>
            <a:pPr algn="l" defTabSz="474711" rtl="0"/>
            <a:endParaRPr lang="he-IL" sz="15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5" name="Line 49"/>
          <p:cNvSpPr/>
          <p:nvPr/>
        </p:nvSpPr>
        <p:spPr bwMode="auto">
          <a:xfrm flipH="1">
            <a:off x="3259001" y="5494289"/>
            <a:ext cx="102765" cy="0"/>
          </a:xfrm>
          <a:prstGeom prst="line">
            <a:avLst/>
          </a:prstGeom>
          <a:noFill/>
          <a:ln w="9525">
            <a:noFill/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4918" tIns="47458" rIns="94918" bIns="47458" numCol="1" anchor="t" anchorCtr="0" compatLnSpc="1">
            <a:prstTxWarp prst="textNoShape">
              <a:avLst/>
            </a:prstTxWarp>
          </a:bodyPr>
          <a:lstStyle/>
          <a:p>
            <a:pPr algn="l" defTabSz="474711" rtl="0"/>
            <a:endParaRPr lang="he-IL" sz="15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4" name="קבוצה 83" descr="מנהלת אכיפה ארצית קורונה&#10;" title="לוגו"/>
          <p:cNvGrpSpPr/>
          <p:nvPr/>
        </p:nvGrpSpPr>
        <p:grpSpPr>
          <a:xfrm>
            <a:off x="1057857" y="143129"/>
            <a:ext cx="560972" cy="732212"/>
            <a:chOff x="3868783" y="984939"/>
            <a:chExt cx="3178628" cy="3727269"/>
          </a:xfrm>
        </p:grpSpPr>
        <p:pic>
          <p:nvPicPr>
            <p:cNvPr id="85" name="Picture 3"/>
            <p:cNvPicPr>
              <a:picLocks noChangeAspect="1"/>
            </p:cNvPicPr>
            <p:nvPr/>
          </p:nvPicPr>
          <p:blipFill>
            <a:blip r:embed="rId2"/>
            <a:srcRect l="34746" t="32114" r="36348" b="7627"/>
            <a:stretch>
              <a:fillRect/>
            </a:stretch>
          </p:blipFill>
          <p:spPr>
            <a:xfrm>
              <a:off x="3868783" y="984939"/>
              <a:ext cx="3178628" cy="3727269"/>
            </a:xfrm>
            <a:prstGeom prst="rect">
              <a:avLst/>
            </a:prstGeom>
          </p:spPr>
        </p:pic>
        <p:pic>
          <p:nvPicPr>
            <p:cNvPr id="86" name="Picture 2" descr="policeisrae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09161" y="2104596"/>
              <a:ext cx="1444752" cy="1444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4166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 xmlns:p15="http://schemas.microsoft.com/office/powerpoint/2012/main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499393" y="6316537"/>
            <a:ext cx="10887890" cy="0"/>
          </a:xfrm>
          <a:custGeom>
            <a:avLst/>
            <a:gdLst/>
            <a:ahLst/>
            <a:cxnLst/>
            <a:rect l="l" t="t" r="r" b="b"/>
            <a:pathLst>
              <a:path w="18430240">
                <a:moveTo>
                  <a:pt x="0" y="0"/>
                </a:moveTo>
                <a:lnTo>
                  <a:pt x="18429805" y="0"/>
                </a:lnTo>
              </a:path>
            </a:pathLst>
          </a:custGeom>
          <a:ln w="523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defTabSz="889111">
              <a:defRPr/>
            </a:pPr>
            <a:endParaRPr sz="10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84592" y="576111"/>
            <a:ext cx="9699466" cy="0"/>
          </a:xfrm>
          <a:custGeom>
            <a:avLst/>
            <a:gdLst/>
            <a:ahLst/>
            <a:cxnLst/>
            <a:rect l="l" t="t" r="r" b="b"/>
            <a:pathLst>
              <a:path w="16418560">
                <a:moveTo>
                  <a:pt x="0" y="0"/>
                </a:moveTo>
                <a:lnTo>
                  <a:pt x="16418348" y="0"/>
                </a:lnTo>
              </a:path>
            </a:pathLst>
          </a:custGeom>
          <a:ln w="317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defTabSz="889111">
              <a:defRPr/>
            </a:pPr>
            <a:endParaRPr sz="10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6919" y="573018"/>
            <a:ext cx="495177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7670" y="0"/>
                </a:lnTo>
              </a:path>
            </a:pathLst>
          </a:custGeom>
          <a:ln w="317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defTabSz="889111">
              <a:defRPr/>
            </a:pPr>
            <a:endParaRPr sz="10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object 6"/>
          <p:cNvSpPr txBox="1"/>
          <p:nvPr/>
        </p:nvSpPr>
        <p:spPr>
          <a:xfrm>
            <a:off x="-1215340" y="981228"/>
            <a:ext cx="5353007" cy="256051"/>
          </a:xfrm>
          <a:prstGeom prst="rect">
            <a:avLst/>
          </a:prstGeom>
        </p:spPr>
        <p:txBody>
          <a:bodyPr vert="horz" wrap="square" lIns="0" tIns="973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93" algn="ctr" defTabSz="889111" rtl="1">
              <a:lnSpc>
                <a:spcPct val="100000"/>
              </a:lnSpc>
              <a:spcBef>
                <a:spcPts val="77"/>
              </a:spcBef>
              <a:defRPr/>
            </a:pPr>
            <a:r>
              <a:rPr lang="he-IL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מנהלת אכיפה ארצית</a:t>
            </a:r>
            <a:r>
              <a:rPr lang="en-US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קורונה</a:t>
            </a:r>
            <a:r>
              <a:rPr lang="en-US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e-IL" sz="800" b="1" spc="6">
              <a:solidFill>
                <a:srgbClr val="23408E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שותפות באכיפה - הורדת התחלואה</a:t>
            </a:r>
            <a:endParaRPr lang="en-US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ED4E7F37-424B-48DB-9043-FAE722506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2077" y="2370973"/>
            <a:ext cx="183178" cy="64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68" tIns="45634" rIns="91268" bIns="45634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he-IL">
                <a:latin typeface="Arial" pitchFamily="34" charset="0"/>
              </a:rPr>
              <a:t/>
            </a:r>
            <a:br>
              <a:rPr lang="en-US" altLang="he-IL">
                <a:latin typeface="Arial" pitchFamily="34" charset="0"/>
              </a:rPr>
            </a:br>
            <a:endParaRPr lang="en-US" altLang="he-IL">
              <a:latin typeface="Arial" pitchFamily="34" charset="0"/>
            </a:endParaRPr>
          </a:p>
        </p:txBody>
      </p:sp>
      <p:sp>
        <p:nvSpPr>
          <p:cNvPr id="21" name="מלבן 20" title="חובת דיווח רשויות מקומיות"/>
          <p:cNvSpPr/>
          <p:nvPr/>
        </p:nvSpPr>
        <p:spPr>
          <a:xfrm>
            <a:off x="4547278" y="106963"/>
            <a:ext cx="6835301" cy="383519"/>
          </a:xfrm>
          <a:prstGeom prst="rect">
            <a:avLst/>
          </a:prstGeom>
        </p:spPr>
        <p:txBody>
          <a:bodyPr vert="horz" wrap="square" lIns="0" tIns="9813" rIns="0" bIns="0" rtlCol="0" anchor="ctr">
            <a:spAutoFit/>
          </a:bodyPr>
          <a:lstStyle/>
          <a:p>
            <a:pPr marL="7545" defTabSz="474312">
              <a:spcBef>
                <a:spcPts val="78"/>
              </a:spcBef>
            </a:pPr>
            <a:r>
              <a:rPr lang="he-IL" sz="2400" b="1" spc="9" dirty="0">
                <a:solidFill>
                  <a:srgbClr val="070A8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חובת דיווח רשויות מקומיות  </a:t>
            </a:r>
          </a:p>
        </p:txBody>
      </p:sp>
      <p:sp>
        <p:nvSpPr>
          <p:cNvPr id="13" name="תיבת טקסט 2">
            <a:extLst>
              <a:ext uri="{FF2B5EF4-FFF2-40B4-BE49-F238E27FC236}">
                <a16:creationId xmlns:a16="http://schemas.microsoft.com/office/drawing/2014/main" id="{9DA59266-A156-4C72-AB51-233499CB518F}"/>
              </a:ext>
            </a:extLst>
          </p:cNvPr>
          <p:cNvSpPr txBox="1"/>
          <p:nvPr/>
        </p:nvSpPr>
        <p:spPr>
          <a:xfrm>
            <a:off x="988930" y="1109253"/>
            <a:ext cx="10711770" cy="5016584"/>
          </a:xfrm>
          <a:prstGeom prst="rect">
            <a:avLst/>
          </a:prstGeom>
          <a:noFill/>
        </p:spPr>
        <p:txBody>
          <a:bodyPr wrap="square" lIns="91268" tIns="45634" rIns="91268" bIns="45634" rtlCol="1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q"/>
              <a:tabLst>
                <a:tab pos="228168" algn="l"/>
              </a:tabLst>
            </a:pPr>
            <a:r>
              <a:rPr lang="he-IL" sz="2000" b="1" spc="9" dirty="0">
                <a:solidFill>
                  <a:srgbClr val="070A8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בתאריך 17.8.2020, פורסם ברשומות תיקון לחוק סמכויות מיוחדות להתמודדות עם נגיף הקורונה החדש (הוראת שעה), התש"ף-2020 (להלן: "החוק"). במסגרת התיקון לחוק נקבעו </a:t>
            </a:r>
            <a:r>
              <a:rPr lang="he-IL" sz="2000" b="1" spc="9" dirty="0">
                <a:solidFill>
                  <a:srgbClr val="FF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חובות דיווח </a:t>
            </a:r>
            <a:r>
              <a:rPr lang="he-IL" sz="2000" b="1" spc="9" dirty="0">
                <a:solidFill>
                  <a:srgbClr val="070A8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של גורמי האכיפה השונים , </a:t>
            </a:r>
            <a:r>
              <a:rPr lang="he-IL" sz="2000" b="1" spc="9" dirty="0">
                <a:solidFill>
                  <a:srgbClr val="FF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כולל כלל הרשויות במדינת ישראל למנהלת </a:t>
            </a:r>
            <a:r>
              <a:rPr lang="he-IL" sz="2000" b="1" spc="9" dirty="0">
                <a:solidFill>
                  <a:srgbClr val="070A8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, וכן גם חובת דיווח של מנהלת האכיפה לוועדת החוקה של הכנסת </a:t>
            </a:r>
            <a:r>
              <a:rPr lang="he-IL" sz="2000" b="1" spc="9" dirty="0">
                <a:solidFill>
                  <a:srgbClr val="FF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בכל 1 לחודש</a:t>
            </a:r>
            <a:r>
              <a:rPr lang="he-IL" sz="2000" b="1" spc="9" dirty="0">
                <a:solidFill>
                  <a:srgbClr val="070A8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tabLst>
                <a:tab pos="228168" algn="l"/>
              </a:tabLst>
            </a:pPr>
            <a:endParaRPr lang="he-IL" sz="2000" b="1" spc="9" dirty="0">
              <a:solidFill>
                <a:srgbClr val="070A8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q"/>
              <a:tabLst>
                <a:tab pos="228168" algn="l"/>
              </a:tabLst>
            </a:pPr>
            <a:r>
              <a:rPr lang="he-IL" sz="2000" b="1" spc="9" dirty="0">
                <a:solidFill>
                  <a:srgbClr val="070A8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הדיווחים יתבצעו בשני מועדים , האחד שבועי  בכל יום א' בכל שבוע עד </a:t>
            </a:r>
            <a:r>
              <a:rPr lang="he-IL" sz="2000" b="1" spc="9" dirty="0" smtClean="0">
                <a:solidFill>
                  <a:srgbClr val="070A8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ליום </a:t>
            </a:r>
            <a:r>
              <a:rPr lang="he-IL" sz="2000" b="1" spc="9" dirty="0">
                <a:solidFill>
                  <a:srgbClr val="070A8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ג' לכל המאוחר  ,</a:t>
            </a:r>
            <a:r>
              <a:rPr lang="he-IL" sz="2000" b="1" spc="9" dirty="0" smtClean="0">
                <a:solidFill>
                  <a:srgbClr val="070A8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והשני דו"ח </a:t>
            </a:r>
            <a:r>
              <a:rPr lang="he-IL" sz="2000" b="1" spc="9" dirty="0">
                <a:solidFill>
                  <a:srgbClr val="070A8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חודשי בכל סוף חודש בין התאריכים 25 ל 28 כולל, ולא יאוחר מה-28 בכל חודש.</a:t>
            </a:r>
            <a:endParaRPr lang="he-IL" sz="2000" b="1" spc="9" dirty="0">
              <a:solidFill>
                <a:srgbClr val="00206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tabLst>
                <a:tab pos="228168" algn="l"/>
              </a:tabLst>
            </a:pPr>
            <a:endParaRPr lang="en-US" sz="2000" b="1" spc="9" dirty="0">
              <a:solidFill>
                <a:srgbClr val="00206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" name="קבוצה 13" descr="מנהלת אכיפה ארצית קורונה&#10;" title="לוגו"/>
          <p:cNvGrpSpPr/>
          <p:nvPr/>
        </p:nvGrpSpPr>
        <p:grpSpPr>
          <a:xfrm>
            <a:off x="1057857" y="143129"/>
            <a:ext cx="560972" cy="732212"/>
            <a:chOff x="3868783" y="984939"/>
            <a:chExt cx="3178628" cy="3727269"/>
          </a:xfrm>
        </p:grpSpPr>
        <p:pic>
          <p:nvPicPr>
            <p:cNvPr id="15" name="Picture 3"/>
            <p:cNvPicPr>
              <a:picLocks noChangeAspect="1"/>
            </p:cNvPicPr>
            <p:nvPr/>
          </p:nvPicPr>
          <p:blipFill>
            <a:blip r:embed="rId3"/>
            <a:srcRect l="34746" t="32114" r="36348" b="7627"/>
            <a:stretch>
              <a:fillRect/>
            </a:stretch>
          </p:blipFill>
          <p:spPr>
            <a:xfrm>
              <a:off x="3868783" y="984939"/>
              <a:ext cx="3178628" cy="3727269"/>
            </a:xfrm>
            <a:prstGeom prst="rect">
              <a:avLst/>
            </a:prstGeom>
          </p:spPr>
        </p:pic>
        <p:pic>
          <p:nvPicPr>
            <p:cNvPr id="22" name="Picture 2" descr="policeisra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09161" y="2104596"/>
              <a:ext cx="1444752" cy="1444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347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 xmlns:p15="http://schemas.microsoft.com/office/powerpoint/2012/main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499393" y="6316537"/>
            <a:ext cx="10887890" cy="0"/>
          </a:xfrm>
          <a:custGeom>
            <a:avLst/>
            <a:gdLst/>
            <a:ahLst/>
            <a:cxnLst/>
            <a:rect l="l" t="t" r="r" b="b"/>
            <a:pathLst>
              <a:path w="18430240">
                <a:moveTo>
                  <a:pt x="0" y="0"/>
                </a:moveTo>
                <a:lnTo>
                  <a:pt x="18429805" y="0"/>
                </a:lnTo>
              </a:path>
            </a:pathLst>
          </a:custGeom>
          <a:ln w="523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defTabSz="889111">
              <a:defRPr/>
            </a:pPr>
            <a:endParaRPr sz="10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84592" y="576111"/>
            <a:ext cx="9699466" cy="0"/>
          </a:xfrm>
          <a:custGeom>
            <a:avLst/>
            <a:gdLst/>
            <a:ahLst/>
            <a:cxnLst/>
            <a:rect l="l" t="t" r="r" b="b"/>
            <a:pathLst>
              <a:path w="16418560">
                <a:moveTo>
                  <a:pt x="0" y="0"/>
                </a:moveTo>
                <a:lnTo>
                  <a:pt x="16418348" y="0"/>
                </a:lnTo>
              </a:path>
            </a:pathLst>
          </a:custGeom>
          <a:ln w="317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defTabSz="889111">
              <a:defRPr/>
            </a:pPr>
            <a:endParaRPr sz="10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6919" y="573018"/>
            <a:ext cx="495177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7670" y="0"/>
                </a:lnTo>
              </a:path>
            </a:pathLst>
          </a:custGeom>
          <a:ln w="317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defTabSz="889111">
              <a:defRPr/>
            </a:pPr>
            <a:endParaRPr sz="10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object 6"/>
          <p:cNvSpPr txBox="1"/>
          <p:nvPr/>
        </p:nvSpPr>
        <p:spPr>
          <a:xfrm>
            <a:off x="-1215340" y="981228"/>
            <a:ext cx="5353007" cy="256051"/>
          </a:xfrm>
          <a:prstGeom prst="rect">
            <a:avLst/>
          </a:prstGeom>
        </p:spPr>
        <p:txBody>
          <a:bodyPr vert="horz" wrap="square" lIns="0" tIns="973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93" algn="ctr" defTabSz="889111" rtl="1">
              <a:lnSpc>
                <a:spcPct val="100000"/>
              </a:lnSpc>
              <a:spcBef>
                <a:spcPts val="77"/>
              </a:spcBef>
              <a:defRPr/>
            </a:pPr>
            <a:r>
              <a:rPr lang="he-IL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מנהלת אכיפה ארצית</a:t>
            </a:r>
            <a:r>
              <a:rPr lang="en-US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קורונה</a:t>
            </a:r>
            <a:r>
              <a:rPr lang="en-US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e-IL" sz="800" b="1" spc="6">
              <a:solidFill>
                <a:srgbClr val="23408E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שותפות באכיפה - הורדת התחלואה</a:t>
            </a:r>
            <a:endParaRPr lang="en-US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ED4E7F37-424B-48DB-9043-FAE722506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2077" y="2370973"/>
            <a:ext cx="183178" cy="64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68" tIns="45634" rIns="91268" bIns="45634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he-IL">
                <a:latin typeface="Arial" pitchFamily="34" charset="0"/>
              </a:rPr>
              <a:t/>
            </a:r>
            <a:br>
              <a:rPr lang="en-US" altLang="he-IL">
                <a:latin typeface="Arial" pitchFamily="34" charset="0"/>
              </a:rPr>
            </a:br>
            <a:endParaRPr lang="en-US" altLang="he-IL">
              <a:latin typeface="Arial" pitchFamily="34" charset="0"/>
            </a:endParaRPr>
          </a:p>
        </p:txBody>
      </p:sp>
      <p:sp>
        <p:nvSpPr>
          <p:cNvPr id="21" name="מלבן 20" title="מערכת דיווח פיקוד העורף משולבת מנהלת ושלטון מקומי"/>
          <p:cNvSpPr/>
          <p:nvPr/>
        </p:nvSpPr>
        <p:spPr>
          <a:xfrm>
            <a:off x="3132114" y="109102"/>
            <a:ext cx="8250466" cy="379241"/>
          </a:xfrm>
          <a:prstGeom prst="rect">
            <a:avLst/>
          </a:prstGeom>
        </p:spPr>
        <p:txBody>
          <a:bodyPr vert="horz" wrap="square" lIns="0" tIns="9813" rIns="0" bIns="0" rtlCol="0" anchor="ctr">
            <a:spAutoFit/>
          </a:bodyPr>
          <a:lstStyle/>
          <a:p>
            <a:pPr marL="7545" defTabSz="474312">
              <a:spcBef>
                <a:spcPts val="78"/>
              </a:spcBef>
            </a:pPr>
            <a:r>
              <a:rPr lang="he-IL" sz="2400" b="1" spc="9" dirty="0">
                <a:solidFill>
                  <a:srgbClr val="070A8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מערכת דיווח פקע"ר משולבת מנהלת ושלטון מקומי   </a:t>
            </a:r>
          </a:p>
        </p:txBody>
      </p:sp>
      <p:sp>
        <p:nvSpPr>
          <p:cNvPr id="3" name="מלבן 2"/>
          <p:cNvSpPr/>
          <p:nvPr/>
        </p:nvSpPr>
        <p:spPr>
          <a:xfrm>
            <a:off x="4851363" y="902535"/>
            <a:ext cx="6705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https://authority-enforcement-coronavirus-h-f-c.hub.arcgis.com/</a:t>
            </a:r>
            <a:endParaRPr lang="he-IL" dirty="0">
              <a:solidFill>
                <a:srgbClr val="0070C0"/>
              </a:solidFill>
            </a:endParaRPr>
          </a:p>
        </p:txBody>
      </p:sp>
      <p:pic>
        <p:nvPicPr>
          <p:cNvPr id="5" name="תמונה 4" descr="קורונה - אכיפה רשותית" title="תמונה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655" y="1348001"/>
            <a:ext cx="10120286" cy="4944906"/>
          </a:xfrm>
          <a:prstGeom prst="rect">
            <a:avLst/>
          </a:prstGeom>
        </p:spPr>
      </p:pic>
      <p:sp>
        <p:nvSpPr>
          <p:cNvPr id="22" name="מלבן 21"/>
          <p:cNvSpPr/>
          <p:nvPr/>
        </p:nvSpPr>
        <p:spPr>
          <a:xfrm>
            <a:off x="3345579" y="4932437"/>
            <a:ext cx="792088" cy="2160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5" name="קבוצה 14" descr="מנהלת אכיפה ארצית קורונה&#10;" title="לוגו"/>
          <p:cNvGrpSpPr/>
          <p:nvPr/>
        </p:nvGrpSpPr>
        <p:grpSpPr>
          <a:xfrm>
            <a:off x="1057857" y="143129"/>
            <a:ext cx="560972" cy="732212"/>
            <a:chOff x="3868783" y="984939"/>
            <a:chExt cx="3178628" cy="3727269"/>
          </a:xfrm>
        </p:grpSpPr>
        <p:pic>
          <p:nvPicPr>
            <p:cNvPr id="23" name="Picture 3"/>
            <p:cNvPicPr>
              <a:picLocks noChangeAspect="1"/>
            </p:cNvPicPr>
            <p:nvPr/>
          </p:nvPicPr>
          <p:blipFill>
            <a:blip r:embed="rId4"/>
            <a:srcRect l="34746" t="32114" r="36348" b="7627"/>
            <a:stretch>
              <a:fillRect/>
            </a:stretch>
          </p:blipFill>
          <p:spPr>
            <a:xfrm>
              <a:off x="3868783" y="984939"/>
              <a:ext cx="3178628" cy="3727269"/>
            </a:xfrm>
            <a:prstGeom prst="rect">
              <a:avLst/>
            </a:prstGeom>
          </p:spPr>
        </p:pic>
        <p:pic>
          <p:nvPicPr>
            <p:cNvPr id="24" name="Picture 2" descr="policeisrae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09161" y="2104596"/>
              <a:ext cx="1444752" cy="1444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384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 xmlns:p15="http://schemas.microsoft.com/office/powerpoint/2012/main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499393" y="6316537"/>
            <a:ext cx="10887890" cy="0"/>
          </a:xfrm>
          <a:custGeom>
            <a:avLst/>
            <a:gdLst/>
            <a:ahLst/>
            <a:cxnLst/>
            <a:rect l="l" t="t" r="r" b="b"/>
            <a:pathLst>
              <a:path w="18430240">
                <a:moveTo>
                  <a:pt x="0" y="0"/>
                </a:moveTo>
                <a:lnTo>
                  <a:pt x="18429805" y="0"/>
                </a:lnTo>
              </a:path>
            </a:pathLst>
          </a:custGeom>
          <a:ln w="523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defTabSz="889111">
              <a:defRPr/>
            </a:pPr>
            <a:endParaRPr sz="10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84592" y="576111"/>
            <a:ext cx="9699466" cy="0"/>
          </a:xfrm>
          <a:custGeom>
            <a:avLst/>
            <a:gdLst/>
            <a:ahLst/>
            <a:cxnLst/>
            <a:rect l="l" t="t" r="r" b="b"/>
            <a:pathLst>
              <a:path w="16418560">
                <a:moveTo>
                  <a:pt x="0" y="0"/>
                </a:moveTo>
                <a:lnTo>
                  <a:pt x="16418348" y="0"/>
                </a:lnTo>
              </a:path>
            </a:pathLst>
          </a:custGeom>
          <a:ln w="317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defTabSz="889111">
              <a:defRPr/>
            </a:pPr>
            <a:endParaRPr sz="10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6919" y="573018"/>
            <a:ext cx="495177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7670" y="0"/>
                </a:lnTo>
              </a:path>
            </a:pathLst>
          </a:custGeom>
          <a:ln w="3175">
            <a:solidFill>
              <a:srgbClr val="070A80"/>
            </a:solidFill>
          </a:ln>
        </p:spPr>
        <p:txBody>
          <a:bodyPr wrap="square" lIns="0" tIns="0" rIns="0" bIns="0" rtlCol="0"/>
          <a:lstStyle/>
          <a:p>
            <a:pPr defTabSz="889111">
              <a:defRPr/>
            </a:pPr>
            <a:endParaRPr sz="100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object 6"/>
          <p:cNvSpPr txBox="1"/>
          <p:nvPr/>
        </p:nvSpPr>
        <p:spPr>
          <a:xfrm>
            <a:off x="-1215340" y="981228"/>
            <a:ext cx="5353007" cy="256051"/>
          </a:xfrm>
          <a:prstGeom prst="rect">
            <a:avLst/>
          </a:prstGeom>
        </p:spPr>
        <p:txBody>
          <a:bodyPr vert="horz" wrap="square" lIns="0" tIns="973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93" algn="ctr" defTabSz="889111" rtl="1">
              <a:lnSpc>
                <a:spcPct val="100000"/>
              </a:lnSpc>
              <a:spcBef>
                <a:spcPts val="77"/>
              </a:spcBef>
              <a:defRPr/>
            </a:pPr>
            <a:r>
              <a:rPr lang="he-IL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מנהלת אכיפה ארצית</a:t>
            </a:r>
            <a:r>
              <a:rPr lang="en-US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קורונה</a:t>
            </a:r>
            <a:r>
              <a:rPr lang="en-US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800" b="1" spc="9">
                <a:solidFill>
                  <a:srgbClr val="23408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e-IL" sz="800" b="1" spc="6">
              <a:solidFill>
                <a:srgbClr val="23408E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שותפות באכיפה - הורדת התחלואה</a:t>
            </a:r>
            <a:endParaRPr lang="en-US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ED4E7F37-424B-48DB-9043-FAE722506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2077" y="2370973"/>
            <a:ext cx="183178" cy="64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68" tIns="45634" rIns="91268" bIns="45634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he-IL">
                <a:latin typeface="Arial" pitchFamily="34" charset="0"/>
              </a:rPr>
              <a:t/>
            </a:r>
            <a:br>
              <a:rPr lang="en-US" altLang="he-IL">
                <a:latin typeface="Arial" pitchFamily="34" charset="0"/>
              </a:rPr>
            </a:br>
            <a:endParaRPr lang="en-US" altLang="he-IL">
              <a:latin typeface="Arial" pitchFamily="34" charset="0"/>
            </a:endParaRPr>
          </a:p>
        </p:txBody>
      </p:sp>
      <p:sp>
        <p:nvSpPr>
          <p:cNvPr id="21" name="מלבן 20" title="מערכת דיווח פקוד העורף משולבת"/>
          <p:cNvSpPr/>
          <p:nvPr/>
        </p:nvSpPr>
        <p:spPr>
          <a:xfrm>
            <a:off x="3132114" y="109102"/>
            <a:ext cx="8250466" cy="379241"/>
          </a:xfrm>
          <a:prstGeom prst="rect">
            <a:avLst/>
          </a:prstGeom>
        </p:spPr>
        <p:txBody>
          <a:bodyPr vert="horz" wrap="square" lIns="0" tIns="9813" rIns="0" bIns="0" rtlCol="0" anchor="ctr">
            <a:spAutoFit/>
          </a:bodyPr>
          <a:lstStyle/>
          <a:p>
            <a:pPr marL="7545" defTabSz="474312">
              <a:spcBef>
                <a:spcPts val="78"/>
              </a:spcBef>
            </a:pPr>
            <a:r>
              <a:rPr lang="he-IL" sz="2400" b="1" spc="9" dirty="0">
                <a:solidFill>
                  <a:srgbClr val="070A8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מערכת דיווח פקע"ר משולבת מנהלת ושלטון מקומי   </a:t>
            </a:r>
          </a:p>
        </p:txBody>
      </p:sp>
      <p:pic>
        <p:nvPicPr>
          <p:cNvPr id="4" name="תמונה 3" descr="דוח אכיפת קורונה רשותי שבועי" title="תמונה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01" y="703245"/>
            <a:ext cx="11377264" cy="5525524"/>
          </a:xfrm>
          <a:prstGeom prst="rect">
            <a:avLst/>
          </a:prstGeom>
        </p:spPr>
      </p:pic>
      <p:grpSp>
        <p:nvGrpSpPr>
          <p:cNvPr id="13" name="קבוצה 12" descr="מנהלת אכיפה ארצית קורונה&#10;" title="לוגו"/>
          <p:cNvGrpSpPr/>
          <p:nvPr/>
        </p:nvGrpSpPr>
        <p:grpSpPr>
          <a:xfrm>
            <a:off x="1057857" y="143129"/>
            <a:ext cx="560972" cy="732212"/>
            <a:chOff x="3868783" y="984939"/>
            <a:chExt cx="3178628" cy="3727269"/>
          </a:xfrm>
        </p:grpSpPr>
        <p:pic>
          <p:nvPicPr>
            <p:cNvPr id="14" name="Picture 3"/>
            <p:cNvPicPr>
              <a:picLocks noChangeAspect="1"/>
            </p:cNvPicPr>
            <p:nvPr/>
          </p:nvPicPr>
          <p:blipFill>
            <a:blip r:embed="rId4"/>
            <a:srcRect l="34746" t="32114" r="36348" b="7627"/>
            <a:stretch>
              <a:fillRect/>
            </a:stretch>
          </p:blipFill>
          <p:spPr>
            <a:xfrm>
              <a:off x="3868783" y="984939"/>
              <a:ext cx="3178628" cy="3727269"/>
            </a:xfrm>
            <a:prstGeom prst="rect">
              <a:avLst/>
            </a:prstGeom>
          </p:spPr>
        </p:pic>
        <p:pic>
          <p:nvPicPr>
            <p:cNvPr id="15" name="Picture 2" descr="policeisrae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09161" y="2104596"/>
              <a:ext cx="1444752" cy="1444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660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 xmlns:p15="http://schemas.microsoft.com/office/powerpoint/2012/main">
      <p:transition spd="slow">
        <p:circl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34209"/>
  <p:tag name="AS_OS" val="Unix 3.10.0.957"/>
  <p:tag name="AS_RELEASE_DATE" val="2018.09.30"/>
  <p:tag name="AS_TITLE" val="Aspose.Slides for Java"/>
  <p:tag name="AS_VERSION" val="18.9"/>
</p:tagLst>
</file>

<file path=ppt/theme/theme1.xml><?xml version="1.0" encoding="utf-8"?>
<a:theme xmlns:a="http://schemas.openxmlformats.org/drawingml/2006/main" name="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3876</TotalTime>
  <Words>1542</Words>
  <Application>Microsoft Office PowerPoint</Application>
  <PresentationFormat>מותאם אישית</PresentationFormat>
  <Paragraphs>192</Paragraphs>
  <Slides>20</Slides>
  <Notes>14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6</vt:i4>
      </vt:variant>
      <vt:variant>
        <vt:lpstr>כותרות שקופיות</vt:lpstr>
      </vt:variant>
      <vt:variant>
        <vt:i4>20</vt:i4>
      </vt:variant>
    </vt:vector>
  </HeadingPairs>
  <TitlesOfParts>
    <vt:vector size="33" baseType="lpstr">
      <vt:lpstr>Arial</vt:lpstr>
      <vt:lpstr>Calibri</vt:lpstr>
      <vt:lpstr>Calibri Light</vt:lpstr>
      <vt:lpstr>David</vt:lpstr>
      <vt:lpstr>Tahoma</vt:lpstr>
      <vt:lpstr>Times New Roman</vt:lpstr>
      <vt:lpstr>Wingdings</vt:lpstr>
      <vt:lpstr>עיצוב מותאם אישית</vt:lpstr>
      <vt:lpstr>2_ערכת נושא Office</vt:lpstr>
      <vt:lpstr>Office Theme</vt:lpstr>
      <vt:lpstr>2_Office Theme</vt:lpstr>
      <vt:lpstr>3_Office Theme</vt:lpstr>
      <vt:lpstr>4_Office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ר' תחום שליטה מבצעית</dc:creator>
  <cp:lastModifiedBy>עדי אבירם</cp:lastModifiedBy>
  <cp:revision>477</cp:revision>
  <cp:lastPrinted>2020-09-01T11:45:53Z</cp:lastPrinted>
  <dcterms:created xsi:type="dcterms:W3CDTF">2018-05-28T06:29:23Z</dcterms:created>
  <dcterms:modified xsi:type="dcterms:W3CDTF">2021-08-05T07:32:03Z</dcterms:modified>
</cp:coreProperties>
</file>