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3" r:id="rId2"/>
    <p:sldId id="265" r:id="rId3"/>
    <p:sldId id="262" r:id="rId4"/>
    <p:sldId id="264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9" d="100"/>
          <a:sy n="109" d="100"/>
        </p:scale>
        <p:origin x="30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77593-AABB-4ED2-A2FF-8909E413657D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כ"ז/אב/תשפ"א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2ED04-7765-40FF-A13B-273D0AE43563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1543517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8B7DE-C65B-4953-88C6-2438B35D5C0F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כ"ז/אב/תשפ"א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795EC-4FD5-4923-8DB9-5C3F53CE90DA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349900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45DBE-6BB9-4B40-9CAD-BACF396B0409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כ"ז/אב/תשפ"א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DA1AF0-8F0C-4ED2-9B79-6E768131EFC1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1248176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544595" y="365128"/>
            <a:ext cx="6536725" cy="924483"/>
          </a:xfrm>
        </p:spPr>
        <p:txBody>
          <a:bodyPr/>
          <a:lstStyle>
            <a:lvl1pPr algn="ctr">
              <a:defRPr sz="3200" b="1">
                <a:solidFill>
                  <a:schemeClr val="bg1"/>
                </a:solidFill>
                <a:cs typeface="+mn-cs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11292-818A-4222-8316-FDD873C62F60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כ"ז/אב/תשפ"א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CE2EA7-06F1-4C08-BF97-5D2AC912F17C}" type="slidenum">
              <a:rPr lang="he-IL" altLang="he-IL"/>
              <a:pPr/>
              <a:t>‹#›</a:t>
            </a:fld>
            <a:endParaRPr lang="he-IL" altLang="he-IL"/>
          </a:p>
        </p:txBody>
      </p:sp>
      <p:pic>
        <p:nvPicPr>
          <p:cNvPr id="1026" name="Picture 2" descr="תפקידי האגף לשעת חירום, משרד הבריאות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3230" y="271852"/>
            <a:ext cx="763319" cy="1017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4598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1D947-809C-4024-AD43-EDE3108834FC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כ"ז/אב/תשפ"א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4A276-1420-4D39-AEE0-E636BCA90ACC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167392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C3E57-410D-4179-8FD7-713A162D6291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כ"ז/אב/תשפ"א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4ED283-8070-4A3F-BBE1-F0B28A51D155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1655724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6DA92-2237-4B6D-9C39-7D1D84EB4F32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כ"ז/אב/תשפ"א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F50180-7F71-49E6-A96B-301CD547A561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3223882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A90FB-0C2A-41C0-9A54-7E44BDCF4294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כ"ז/אב/תשפ"א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A6618C-E093-4CDF-A742-A65F9FA5E36A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2697130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E9400-9CFB-40DF-AF9F-09CBF0D44196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כ"ז/אב/תשפ"א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378113-1BE8-4D3B-90BC-6C797C4AA13F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3568496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45F8C-6BA5-4D99-B6BE-DCC52CD43D10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כ"ז/אב/תשפ"א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34BA0-2EDB-4F49-9F84-A9D2171D5919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2914056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0D8FE-A8EC-472D-97E0-48C1EBFD1796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כ"ז/אב/תשפ"א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F22108-6D34-4C5B-9DAA-9382600CF990}" type="slidenum">
              <a:rPr lang="he-IL" altLang="he-IL"/>
              <a:pPr/>
              <a:t>‹#›</a:t>
            </a:fld>
            <a:endParaRPr lang="he-IL" altLang="he-IL"/>
          </a:p>
        </p:txBody>
      </p:sp>
    </p:spTree>
    <p:extLst>
      <p:ext uri="{BB962C8B-B14F-4D97-AF65-F5344CB8AC3E}">
        <p14:creationId xmlns:p14="http://schemas.microsoft.com/office/powerpoint/2010/main" val="331076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מציין מיקום של כותרת 1"/>
          <p:cNvSpPr>
            <a:spLocks noGrp="1"/>
          </p:cNvSpPr>
          <p:nvPr>
            <p:ph type="title"/>
          </p:nvPr>
        </p:nvSpPr>
        <p:spPr bwMode="auto">
          <a:xfrm>
            <a:off x="628650" y="406317"/>
            <a:ext cx="78867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 dirty="0"/>
              <a:t>לחץ כדי לערוך סגנון כותרת של תבנית בסיס</a:t>
            </a:r>
          </a:p>
        </p:txBody>
      </p:sp>
      <p:sp>
        <p:nvSpPr>
          <p:cNvPr id="1027" name="מציין מיקום טקסט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/>
              <a:t>לחץ כדי לערוך סגנונות טקסט של תבנית בסיס</a:t>
            </a:r>
          </a:p>
          <a:p>
            <a:pPr lvl="1"/>
            <a:r>
              <a:rPr lang="he-IL" altLang="he-IL"/>
              <a:t>רמה שנייה</a:t>
            </a:r>
          </a:p>
          <a:p>
            <a:pPr lvl="2"/>
            <a:r>
              <a:rPr lang="he-IL" altLang="he-IL"/>
              <a:t>רמה שלישית</a:t>
            </a:r>
          </a:p>
          <a:p>
            <a:pPr lvl="3"/>
            <a:r>
              <a:rPr lang="he-IL" altLang="he-IL"/>
              <a:t>רמה רביעית</a:t>
            </a:r>
          </a:p>
          <a:p>
            <a:pPr lvl="4"/>
            <a:r>
              <a:rPr lang="he-IL" alt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296E98-C3E1-458B-8609-6D1C6967B156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כ"ז/אב/תשפ"א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rtl="1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fld id="{D2574BF0-F913-4304-BF32-C73C892CCD30}" type="slidenum">
              <a:rPr lang="he-IL" altLang="he-IL"/>
              <a:pPr algn="l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he-IL" altLang="he-IL"/>
          </a:p>
        </p:txBody>
      </p:sp>
      <p:pic>
        <p:nvPicPr>
          <p:cNvPr id="7" name="Picture 2" descr="תפקידי האגף לשעת חירום, משרד הבריאות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3230" y="271852"/>
            <a:ext cx="763319" cy="1017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741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he-IL" altLang="he-IL" sz="3200" b="1" kern="1200" dirty="0">
          <a:solidFill>
            <a:schemeClr val="bg1"/>
          </a:solidFill>
          <a:latin typeface="+mj-lt"/>
          <a:ea typeface="+mj-ea"/>
          <a:cs typeface="+mn-cs"/>
        </a:defRPr>
      </a:lvl1pPr>
      <a:lvl2pPr algn="r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2pPr>
      <a:lvl3pPr algn="r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3pPr>
      <a:lvl4pPr algn="r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4pPr>
      <a:lvl5pPr algn="r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5pPr>
      <a:lvl6pPr marL="457200"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6pPr>
      <a:lvl7pPr marL="914400"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7pPr>
      <a:lvl8pPr marL="1371600"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8pPr>
      <a:lvl9pPr marL="1828800" algn="r" rtl="1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9pPr>
    </p:titleStyle>
    <p:bodyStyle>
      <a:lvl1pPr marL="228600" indent="-228600" algn="r" rtl="1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rtl="1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title="דגשים לפעולה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דגשים לפעולה 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חקירות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 – פער בקבלת כלל המידע אודות מצב התחלואה וביכולת לבנות תמונת מצב מלאה ברמת הרשות:</a:t>
            </a:r>
          </a:p>
          <a:p>
            <a:endParaRPr lang="he-IL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he-IL" sz="28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הסתייעות בנציגי רופא המחוז לקבלת התמונה המלאה של שרשראות ההדבקה ברשות וגם בסביבה הקרובה על בסיס קבוע (דו-שבועי לפחות)</a:t>
            </a:r>
          </a:p>
          <a:p>
            <a:pPr marL="457200" lvl="1" indent="0">
              <a:buNone/>
            </a:pPr>
            <a:endParaRPr lang="he-IL" sz="28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he-IL" sz="2800" dirty="0" smtClean="0">
                <a:latin typeface="David" panose="020E0502060401010101" pitchFamily="34" charset="-79"/>
                <a:cs typeface="David" panose="020E0502060401010101" pitchFamily="34" charset="-79"/>
              </a:rPr>
              <a:t>קיום קו שני של תשאול במסגרת הטלפונים למאומתים והפקת תוצר של ידע אודות נסיבות ומקום ההידבקות</a:t>
            </a:r>
          </a:p>
          <a:p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547200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title="דגשים לפעולה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דגשים לפעולה 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בדיקות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–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ריבוי בדיקות, כולל של מחוסנים – כלל בתי האב של מאומתים/מבודדים. </a:t>
            </a:r>
            <a:endParaRPr lang="he-IL" sz="28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457200" lvl="1" indent="0">
              <a:buNone/>
            </a:pPr>
            <a:endParaRPr lang="he-IL" sz="28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he-IL" sz="2800" dirty="0" smtClean="0">
                <a:latin typeface="David" panose="020E0502060401010101" pitchFamily="34" charset="-79"/>
                <a:cs typeface="David" panose="020E0502060401010101" pitchFamily="34" charset="-79"/>
              </a:rPr>
              <a:t>רצוי </a:t>
            </a: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לאחר 72 שעות מהמגע עם מאומת. </a:t>
            </a:r>
            <a:endParaRPr lang="he-IL" sz="28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457200" lvl="1" indent="0">
              <a:buNone/>
            </a:pPr>
            <a:endParaRPr lang="he-IL" sz="28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קשר טלפוני למבודדים שילכו להידגם על כל בית האב. </a:t>
            </a:r>
          </a:p>
          <a:p>
            <a:endParaRPr lang="he-IL" dirty="0" smtClean="0"/>
          </a:p>
          <a:p>
            <a:pPr lvl="0"/>
            <a:r>
              <a:rPr lang="he-IL" u="sng" dirty="0">
                <a:solidFill>
                  <a:prstClr val="black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בידוד</a:t>
            </a:r>
            <a:r>
              <a:rPr lang="he-IL" dirty="0">
                <a:solidFill>
                  <a:prstClr val="black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– וידוא (טלפוני) ואכיפת בידוד (פיזית), בדגש על חוזרים מחו"ל תוך הסתייעות במשאבי העירייה – משל"טים, רווחה, פיקוח ושיטור עירוני 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227291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title="דגשים לפעולה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דגשים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לפעולה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1961419"/>
            <a:ext cx="8424936" cy="92527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he-IL" sz="2800" u="sng" dirty="0" smtClean="0">
                <a:solidFill>
                  <a:prstClr val="black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אכיפה</a:t>
            </a:r>
            <a:r>
              <a:rPr lang="he-IL" sz="2800" dirty="0" smtClean="0">
                <a:solidFill>
                  <a:prstClr val="black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– </a:t>
            </a:r>
          </a:p>
          <a:p>
            <a:pPr marL="914400" lvl="1" indent="-4572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he-IL" sz="2800" dirty="0" smtClean="0">
                <a:solidFill>
                  <a:prstClr val="black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אכיפת מסיכות מופגנת ומהודהדת הסברתית. </a:t>
            </a:r>
          </a:p>
          <a:p>
            <a:pPr marL="914400" lvl="1" indent="-4572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he-IL" sz="2800" dirty="0" smtClean="0">
                <a:solidFill>
                  <a:prstClr val="black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הרשות כדוגמא (דגש על מתקני הרשות)</a:t>
            </a:r>
          </a:p>
          <a:p>
            <a:pPr marL="228600" lvl="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he-IL" sz="2800" dirty="0">
              <a:solidFill>
                <a:prstClr val="black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228600" lvl="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he-IL" sz="2800" u="sng" dirty="0" smtClean="0">
                <a:solidFill>
                  <a:prstClr val="black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אירועים </a:t>
            </a:r>
            <a:r>
              <a:rPr lang="he-IL" sz="2800" dirty="0" smtClean="0">
                <a:solidFill>
                  <a:prstClr val="black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– </a:t>
            </a:r>
          </a:p>
          <a:p>
            <a:pPr marL="914400" lvl="1" indent="-4572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he-IL" sz="2800" dirty="0" smtClean="0">
                <a:solidFill>
                  <a:prstClr val="black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אכיפה ווידוא של עמידה בתנאי התו הירוק</a:t>
            </a:r>
          </a:p>
          <a:p>
            <a:pPr marL="914400" lvl="1" indent="-4572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he-IL" sz="2800" dirty="0" smtClean="0">
                <a:solidFill>
                  <a:prstClr val="black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הפעלת שיקול דעת</a:t>
            </a:r>
          </a:p>
          <a:p>
            <a:pPr marL="914400" lvl="1" indent="-4572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he-IL" sz="2800" dirty="0" smtClean="0">
                <a:solidFill>
                  <a:prstClr val="black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הוצאת אירועים לאוויר הפתוח</a:t>
            </a:r>
          </a:p>
          <a:p>
            <a:pPr marL="228600" lvl="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he-IL" sz="2800" dirty="0">
              <a:solidFill>
                <a:prstClr val="black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228600" lvl="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he-IL" sz="2800" dirty="0">
              <a:solidFill>
                <a:prstClr val="black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228600" lvl="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he-IL" sz="2800" dirty="0" smtClean="0">
              <a:solidFill>
                <a:prstClr val="black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228600" lvl="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he-IL" sz="2800" dirty="0">
              <a:solidFill>
                <a:prstClr val="black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228600" lvl="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he-IL" sz="2800" dirty="0">
              <a:solidFill>
                <a:prstClr val="black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228600" lvl="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he-IL" sz="2800" dirty="0" smtClean="0">
              <a:solidFill>
                <a:prstClr val="black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228600" lvl="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he-IL" sz="2800" dirty="0">
              <a:solidFill>
                <a:prstClr val="black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228600" lvl="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he-IL" sz="2800" dirty="0" smtClean="0">
              <a:solidFill>
                <a:prstClr val="black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228600" lvl="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he-IL" sz="2800" dirty="0">
              <a:solidFill>
                <a:prstClr val="black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</a:pPr>
            <a:endParaRPr lang="he-IL" sz="2800" dirty="0">
              <a:solidFill>
                <a:prstClr val="black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17681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title="דגשים לפעולה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דגשים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לפעולה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u="sng" dirty="0" smtClean="0">
                <a:latin typeface="David" panose="020E0502060401010101" pitchFamily="34" charset="-79"/>
                <a:cs typeface="David" panose="020E0502060401010101" pitchFamily="34" charset="-79"/>
              </a:rPr>
              <a:t>חיסונים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 - 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he-IL" sz="2800" dirty="0" smtClean="0">
                <a:latin typeface="David" panose="020E0502060401010101" pitchFamily="34" charset="-79"/>
                <a:cs typeface="David" panose="020E0502060401010101" pitchFamily="34" charset="-79"/>
              </a:rPr>
              <a:t>חיסון בני-נוער ושכבות גיל שטרם התחסנו </a:t>
            </a:r>
            <a:r>
              <a:rPr lang="he-IL" sz="2800" dirty="0">
                <a:latin typeface="David" panose="020E0502060401010101" pitchFamily="34" charset="-79"/>
                <a:cs typeface="David" panose="020E0502060401010101" pitchFamily="34" charset="-79"/>
              </a:rPr>
              <a:t>- חוסך גם תחלואה יותר קשה וגם תופעות של </a:t>
            </a:r>
            <a:r>
              <a:rPr lang="en-US" sz="2800" dirty="0">
                <a:latin typeface="David" panose="020E0502060401010101" pitchFamily="34" charset="-79"/>
                <a:cs typeface="David" panose="020E0502060401010101" pitchFamily="34" charset="-79"/>
              </a:rPr>
              <a:t>long </a:t>
            </a:r>
            <a:r>
              <a:rPr lang="en-US" sz="2800" dirty="0" err="1">
                <a:latin typeface="David" panose="020E0502060401010101" pitchFamily="34" charset="-79"/>
                <a:cs typeface="David" panose="020E0502060401010101" pitchFamily="34" charset="-79"/>
              </a:rPr>
              <a:t>covid</a:t>
            </a:r>
            <a:r>
              <a:rPr lang="en-US" sz="28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2800" dirty="0" smtClean="0">
                <a:latin typeface="David" panose="020E0502060401010101" pitchFamily="34" charset="-79"/>
                <a:cs typeface="David" panose="020E0502060401010101" pitchFamily="34" charset="-79"/>
              </a:rPr>
              <a:t> שילדים, בחלקם, סוחבים חודשים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e-IL" sz="2800" dirty="0" smtClean="0">
                <a:latin typeface="David" panose="020E0502060401010101" pitchFamily="34" charset="-79"/>
                <a:cs typeface="David" panose="020E0502060401010101" pitchFamily="34" charset="-79"/>
              </a:rPr>
              <a:t>חיסון הגיל השלישי ע"פ הנחיות מב"ר</a:t>
            </a:r>
          </a:p>
          <a:p>
            <a:pPr lvl="1"/>
            <a:endParaRPr lang="he-IL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/>
            <a:r>
              <a:rPr lang="he-IL" u="sng" dirty="0">
                <a:solidFill>
                  <a:prstClr val="black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שיתוף פעולה אזורי </a:t>
            </a:r>
            <a:r>
              <a:rPr lang="he-IL" dirty="0">
                <a:solidFill>
                  <a:prstClr val="black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– </a:t>
            </a:r>
            <a:endParaRPr lang="he-IL" dirty="0" smtClean="0">
              <a:solidFill>
                <a:prstClr val="black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he-IL" sz="2800" dirty="0" smtClean="0">
                <a:solidFill>
                  <a:prstClr val="black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העברה </a:t>
            </a:r>
            <a:r>
              <a:rPr lang="he-IL" sz="2800" dirty="0">
                <a:solidFill>
                  <a:prstClr val="black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שוטפת של מידע </a:t>
            </a:r>
            <a:r>
              <a:rPr lang="he-IL" sz="2800" dirty="0" smtClean="0">
                <a:solidFill>
                  <a:prstClr val="black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והעברת </a:t>
            </a:r>
            <a:r>
              <a:rPr lang="he-IL" sz="2800" dirty="0">
                <a:solidFill>
                  <a:prstClr val="black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מקל מסודרת ובזמן אמת אודות מקרי תחלואה חוצי ערים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e-IL" sz="2800" dirty="0">
                <a:solidFill>
                  <a:prstClr val="black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תיאום פעולות ומשאבים בין הרשויות – לדוג', מתחמי דיגום וחיסון משותפים </a:t>
            </a:r>
          </a:p>
          <a:p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65448462"/>
      </p:ext>
    </p:extLst>
  </p:cSld>
  <p:clrMapOvr>
    <a:masterClrMapping/>
  </p:clrMapOvr>
</p:sld>
</file>

<file path=ppt/theme/theme1.xml><?xml version="1.0" encoding="utf-8"?>
<a:theme xmlns:a="http://schemas.openxmlformats.org/drawingml/2006/main" name="1_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215</Words>
  <Application>Microsoft Office PowerPoint</Application>
  <PresentationFormat>‫הצגה על המסך (4:3)</PresentationFormat>
  <Paragraphs>44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David</vt:lpstr>
      <vt:lpstr>Times New Roman</vt:lpstr>
      <vt:lpstr>1_ערכת נושא Office</vt:lpstr>
      <vt:lpstr>דגשים לפעולה </vt:lpstr>
      <vt:lpstr>דגשים לפעולה </vt:lpstr>
      <vt:lpstr>דגשים לפעולה</vt:lpstr>
      <vt:lpstr>דגשים לפעולה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דגשים לפעולה</dc:title>
  <dc:creator>Windows User</dc:creator>
  <cp:lastModifiedBy>עדי אבירם</cp:lastModifiedBy>
  <cp:revision>9</cp:revision>
  <dcterms:created xsi:type="dcterms:W3CDTF">2021-08-01T12:16:15Z</dcterms:created>
  <dcterms:modified xsi:type="dcterms:W3CDTF">2021-08-05T07:35:15Z</dcterms:modified>
</cp:coreProperties>
</file>